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template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7" r:id="rId2"/>
    <p:sldId id="307" r:id="rId3"/>
    <p:sldId id="376" r:id="rId4"/>
    <p:sldId id="379" r:id="rId5"/>
    <p:sldId id="380" r:id="rId6"/>
    <p:sldId id="408" r:id="rId7"/>
    <p:sldId id="383" r:id="rId8"/>
    <p:sldId id="390" r:id="rId9"/>
    <p:sldId id="402" r:id="rId10"/>
    <p:sldId id="403" r:id="rId11"/>
    <p:sldId id="398" r:id="rId12"/>
    <p:sldId id="411" r:id="rId13"/>
    <p:sldId id="451" r:id="rId14"/>
    <p:sldId id="423" r:id="rId15"/>
    <p:sldId id="455" r:id="rId16"/>
    <p:sldId id="412" r:id="rId17"/>
    <p:sldId id="421" r:id="rId18"/>
    <p:sldId id="422" r:id="rId19"/>
    <p:sldId id="424" r:id="rId20"/>
    <p:sldId id="429" r:id="rId21"/>
    <p:sldId id="425" r:id="rId22"/>
    <p:sldId id="426" r:id="rId23"/>
    <p:sldId id="427" r:id="rId24"/>
    <p:sldId id="428" r:id="rId25"/>
    <p:sldId id="433" r:id="rId26"/>
    <p:sldId id="435" r:id="rId27"/>
    <p:sldId id="434" r:id="rId28"/>
    <p:sldId id="431" r:id="rId29"/>
    <p:sldId id="430" r:id="rId30"/>
    <p:sldId id="432" r:id="rId31"/>
    <p:sldId id="437" r:id="rId32"/>
    <p:sldId id="436" r:id="rId33"/>
    <p:sldId id="438" r:id="rId34"/>
    <p:sldId id="439" r:id="rId35"/>
    <p:sldId id="441" r:id="rId36"/>
    <p:sldId id="440" r:id="rId37"/>
    <p:sldId id="442" r:id="rId38"/>
    <p:sldId id="443" r:id="rId39"/>
    <p:sldId id="444" r:id="rId40"/>
    <p:sldId id="445" r:id="rId41"/>
    <p:sldId id="456" r:id="rId42"/>
    <p:sldId id="446" r:id="rId43"/>
    <p:sldId id="454" r:id="rId44"/>
    <p:sldId id="447" r:id="rId45"/>
    <p:sldId id="448" r:id="rId46"/>
    <p:sldId id="449" r:id="rId47"/>
    <p:sldId id="450" r:id="rId48"/>
    <p:sldId id="45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843"/>
    <p:restoredTop sz="94665"/>
  </p:normalViewPr>
  <p:slideViewPr>
    <p:cSldViewPr snapToGrid="0" snapToObjects="1">
      <p:cViewPr varScale="1">
        <p:scale>
          <a:sx n="93" d="100"/>
          <a:sy n="93" d="100"/>
        </p:scale>
        <p:origin x="216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1F9CE2-5C13-CA44-BF99-A3088F63C316}" type="datetimeFigureOut">
              <a:rPr lang="en-US" smtClean="0"/>
              <a:t>10/3/18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5CC3F8-6AD3-BD44-82FC-089D3ADA4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00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11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67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84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76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9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10/3/18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10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10/3/18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99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10/3/18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04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10/3/18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408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10/3/18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961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10/3/18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653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40BA22-7B04-AD41-9554-DAEDB1489E4A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309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3" Type="http://schemas.openxmlformats.org/officeDocument/2006/relationships/image" Target="../media/image20.gi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3" Type="http://schemas.openxmlformats.org/officeDocument/2006/relationships/image" Target="../media/image20.gi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3" Type="http://schemas.openxmlformats.org/officeDocument/2006/relationships/image" Target="../media/image20.gi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3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file:///D:\PPT_Out\nature-logo.jpg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8" descr="5xZxGCa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" r="1519"/>
          <a:stretch>
            <a:fillRect/>
          </a:stretch>
        </p:blipFill>
        <p:spPr>
          <a:xfrm>
            <a:off x="148856" y="365125"/>
            <a:ext cx="12954096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5504535" y="2736293"/>
            <a:ext cx="47976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200" i="1" dirty="0" smtClean="0">
                <a:solidFill>
                  <a:schemeClr val="bg1"/>
                </a:solidFill>
              </a:rPr>
              <a:t>    </a:t>
            </a:r>
            <a:r>
              <a:rPr lang="cs-CZ" sz="7200" i="1" dirty="0" err="1" smtClean="0">
                <a:solidFill>
                  <a:schemeClr val="bg1"/>
                </a:solidFill>
              </a:rPr>
              <a:t>welcome</a:t>
            </a:r>
            <a:endParaRPr lang="cs-CZ" sz="7200" i="1" dirty="0" smtClean="0">
              <a:solidFill>
                <a:schemeClr val="bg1"/>
              </a:solidFill>
            </a:endParaRPr>
          </a:p>
          <a:p>
            <a:r>
              <a:rPr lang="cs-CZ" sz="7200" i="1" dirty="0">
                <a:solidFill>
                  <a:schemeClr val="bg1"/>
                </a:solidFill>
              </a:rPr>
              <a:t>t</a:t>
            </a:r>
            <a:r>
              <a:rPr lang="cs-CZ" sz="7200" i="1" dirty="0" smtClean="0">
                <a:solidFill>
                  <a:schemeClr val="bg1"/>
                </a:solidFill>
              </a:rPr>
              <a:t>o </a:t>
            </a:r>
            <a:r>
              <a:rPr lang="cs-CZ" sz="7200" i="1" dirty="0" err="1" smtClean="0">
                <a:solidFill>
                  <a:schemeClr val="bg1"/>
                </a:solidFill>
              </a:rPr>
              <a:t>Lecture</a:t>
            </a:r>
            <a:r>
              <a:rPr lang="cs-CZ" sz="7200" i="1" dirty="0" smtClean="0">
                <a:solidFill>
                  <a:schemeClr val="bg1"/>
                </a:solidFill>
              </a:rPr>
              <a:t> 5 </a:t>
            </a:r>
            <a:endParaRPr lang="en-US" sz="7200" i="1" dirty="0">
              <a:solidFill>
                <a:schemeClr val="bg1"/>
              </a:solidFill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2660" y="5524474"/>
            <a:ext cx="7400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8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Computation</a:t>
            </a:r>
            <a:r>
              <a:rPr lang="cs-CZ" sz="4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cs-CZ" sz="48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and </a:t>
            </a:r>
            <a:r>
              <a:rPr lang="cs-CZ" sz="4800" i="1" dirty="0" err="1" smtClean="0">
                <a:solidFill>
                  <a:schemeClr val="bg1"/>
                </a:solidFill>
              </a:rPr>
              <a:t>the</a:t>
            </a:r>
            <a:r>
              <a:rPr lang="cs-CZ" sz="4800" i="1" dirty="0" smtClean="0">
                <a:solidFill>
                  <a:schemeClr val="bg1"/>
                </a:solidFill>
              </a:rPr>
              <a:t> Brain</a:t>
            </a:r>
          </a:p>
        </p:txBody>
      </p:sp>
    </p:spTree>
    <p:extLst>
      <p:ext uri="{BB962C8B-B14F-4D97-AF65-F5344CB8AC3E}">
        <p14:creationId xmlns:p14="http://schemas.microsoft.com/office/powerpoint/2010/main" val="93044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Biases from Random</a:t>
            </a:r>
            <a:br>
              <a:rPr lang="en-US" dirty="0" smtClean="0"/>
            </a:br>
            <a:r>
              <a:rPr lang="en-US" dirty="0" smtClean="0"/>
              <a:t>Why?</a:t>
            </a:r>
            <a:r>
              <a:rPr lang="en-US" baseline="30000" dirty="0" smtClean="0">
                <a:solidFill>
                  <a:srgbClr val="FF0000"/>
                </a:solidFill>
              </a:rPr>
              <a:t> </a:t>
            </a:r>
            <a:r>
              <a:rPr lang="en-US" baseline="30000" dirty="0">
                <a:solidFill>
                  <a:srgbClr val="FF0000"/>
                </a:solidFill>
              </a:rPr>
              <a:t>*</a:t>
            </a:r>
            <a:endParaRPr lang="en-US" dirty="0"/>
          </a:p>
        </p:txBody>
      </p:sp>
      <p:pic>
        <p:nvPicPr>
          <p:cNvPr id="4" name="Content Placeholder 3" descr="5937020-the-thinker-statue-by-the-french-sculptor-rodin.jpg"/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545" y="0"/>
            <a:ext cx="1957938" cy="293324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2335988"/>
            <a:ext cx="10515600" cy="4171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rgbClr val="FF0000"/>
                </a:solidFill>
              </a:rPr>
              <a:t>Geometry</a:t>
            </a:r>
            <a:r>
              <a:rPr lang="en-US" sz="3600" dirty="0" smtClean="0"/>
              <a:t>?</a:t>
            </a:r>
          </a:p>
          <a:p>
            <a:pPr marL="0" indent="0">
              <a:buNone/>
            </a:pPr>
            <a:r>
              <a:rPr lang="en-US" dirty="0" smtClean="0"/>
              <a:t>“Independently </a:t>
            </a:r>
            <a:r>
              <a:rPr lang="en-US" dirty="0"/>
              <a:t>Outgrowing Neurons </a:t>
            </a:r>
            <a:r>
              <a:rPr lang="en-US" dirty="0" smtClean="0"/>
              <a:t>and </a:t>
            </a:r>
            <a:r>
              <a:rPr lang="en-US" dirty="0"/>
              <a:t>Geometry-Based Synapse Formation Produce Networks with Realistic Synaptic </a:t>
            </a:r>
            <a:r>
              <a:rPr lang="en-US" dirty="0" smtClean="0"/>
              <a:t>Connectivity” </a:t>
            </a:r>
          </a:p>
          <a:p>
            <a:pPr marL="0" indent="0">
              <a:buNone/>
            </a:pPr>
            <a:r>
              <a:rPr lang="en-US" dirty="0" smtClean="0"/>
              <a:t>van </a:t>
            </a:r>
            <a:r>
              <a:rPr lang="en-US" dirty="0" err="1" smtClean="0"/>
              <a:t>Ooyen</a:t>
            </a:r>
            <a:r>
              <a:rPr lang="en-US" dirty="0" smtClean="0"/>
              <a:t> et al. PLOS 1 2014</a:t>
            </a:r>
            <a:endParaRPr lang="en-US" sz="3600" dirty="0" smtClean="0"/>
          </a:p>
          <a:p>
            <a:endParaRPr lang="en-US" sz="3600" dirty="0" smtClean="0"/>
          </a:p>
          <a:p>
            <a:r>
              <a:rPr lang="en-US" sz="3600" dirty="0" smtClean="0">
                <a:solidFill>
                  <a:srgbClr val="FF0000"/>
                </a:solidFill>
              </a:rPr>
              <a:t>Or plasticity?  </a:t>
            </a:r>
          </a:p>
          <a:p>
            <a:pPr marL="0" indent="0">
              <a:buNone/>
            </a:pPr>
            <a:r>
              <a:rPr lang="en-US" dirty="0" err="1" smtClean="0"/>
              <a:t>cf</a:t>
            </a:r>
            <a:r>
              <a:rPr lang="en-US" dirty="0" smtClean="0"/>
              <a:t> H. </a:t>
            </a:r>
            <a:r>
              <a:rPr lang="en-US" dirty="0" err="1" smtClean="0"/>
              <a:t>Markram</a:t>
            </a:r>
            <a:r>
              <a:rPr lang="en-US" dirty="0" smtClean="0"/>
              <a:t> V2 cells responding to the same edge direction are much more likely to be connected</a:t>
            </a:r>
          </a:p>
          <a:p>
            <a:endParaRPr lang="en-US" sz="3600" dirty="0" smtClean="0"/>
          </a:p>
          <a:p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87102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7176" y="197270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Number of synapses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							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sparsification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172693" y="5375564"/>
            <a:ext cx="6068289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325093" y="1787673"/>
            <a:ext cx="0" cy="374029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490506" y="5652654"/>
            <a:ext cx="851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time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5511776" y="5472539"/>
            <a:ext cx="1239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b</a:t>
            </a:r>
            <a:r>
              <a:rPr lang="en-US" sz="3600" dirty="0" smtClean="0">
                <a:solidFill>
                  <a:srgbClr val="FF0000"/>
                </a:solidFill>
              </a:rPr>
              <a:t>irth!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5722205" y="4931785"/>
            <a:ext cx="484632" cy="4437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3848986" y="2125100"/>
            <a:ext cx="6018028" cy="2806682"/>
          </a:xfrm>
          <a:custGeom>
            <a:avLst/>
            <a:gdLst>
              <a:gd name="connsiteX0" fmla="*/ 0 w 4465674"/>
              <a:gd name="connsiteY0" fmla="*/ 1830212 h 1851477"/>
              <a:gd name="connsiteX1" fmla="*/ 1509823 w 4465674"/>
              <a:gd name="connsiteY1" fmla="*/ 1412 h 1851477"/>
              <a:gd name="connsiteX2" fmla="*/ 2190307 w 4465674"/>
              <a:gd name="connsiteY2" fmla="*/ 1532500 h 1851477"/>
              <a:gd name="connsiteX3" fmla="*/ 4465674 w 4465674"/>
              <a:gd name="connsiteY3" fmla="*/ 1851477 h 1851477"/>
              <a:gd name="connsiteX4" fmla="*/ 4465674 w 4465674"/>
              <a:gd name="connsiteY4" fmla="*/ 1851477 h 1851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65674" h="1851477">
                <a:moveTo>
                  <a:pt x="0" y="1830212"/>
                </a:moveTo>
                <a:cubicBezTo>
                  <a:pt x="572386" y="940621"/>
                  <a:pt x="1144772" y="51031"/>
                  <a:pt x="1509823" y="1412"/>
                </a:cubicBezTo>
                <a:cubicBezTo>
                  <a:pt x="1874874" y="-48207"/>
                  <a:pt x="1697665" y="1224156"/>
                  <a:pt x="2190307" y="1532500"/>
                </a:cubicBezTo>
                <a:cubicBezTo>
                  <a:pt x="2682949" y="1840844"/>
                  <a:pt x="4465674" y="1851477"/>
                  <a:pt x="4465674" y="1851477"/>
                </a:cubicBezTo>
                <a:lnTo>
                  <a:pt x="4465674" y="1851477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23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5197"/>
            <a:ext cx="10515600" cy="1325563"/>
          </a:xfrm>
        </p:spPr>
        <p:txBody>
          <a:bodyPr/>
          <a:lstStyle/>
          <a:p>
            <a:r>
              <a:rPr lang="en-US" dirty="0" smtClean="0"/>
              <a:t>Plasticity: Math models</a:t>
            </a:r>
            <a:endParaRPr lang="en-US" dirty="0"/>
          </a:p>
        </p:txBody>
      </p:sp>
      <p:pic>
        <p:nvPicPr>
          <p:cNvPr id="2050" name="Picture 2" descr="mage result for presynaptic postsynaptic neuron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562" y="272743"/>
            <a:ext cx="4410456" cy="140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92973" y="1035267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84072" y="1327654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y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98869" y="184949"/>
            <a:ext cx="478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w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 smtClean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018309" y="1412157"/>
            <a:ext cx="10515600" cy="54348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Hebb:  </a:t>
            </a:r>
            <a:r>
              <a:rPr lang="en-US" sz="4000" dirty="0" smtClean="0"/>
              <a:t>𝚫</a:t>
            </a:r>
            <a:r>
              <a:rPr lang="en-US" sz="3600" dirty="0" smtClean="0"/>
              <a:t>w ~ x y</a:t>
            </a:r>
          </a:p>
          <a:p>
            <a:r>
              <a:rPr lang="en-US" sz="3200" dirty="0" smtClean="0"/>
              <a:t>Vector Hebb: </a:t>
            </a:r>
            <a:r>
              <a:rPr lang="en-US" sz="4000" dirty="0" smtClean="0"/>
              <a:t>𝚫</a:t>
            </a:r>
            <a:r>
              <a:rPr lang="en-US" sz="3600" b="1" dirty="0" smtClean="0"/>
              <a:t>W</a:t>
            </a:r>
            <a:r>
              <a:rPr lang="en-US" sz="3600" dirty="0" smtClean="0"/>
              <a:t> </a:t>
            </a:r>
            <a:r>
              <a:rPr lang="en-US" sz="3600" dirty="0"/>
              <a:t>~ </a:t>
            </a:r>
            <a:r>
              <a:rPr lang="en-US" sz="3600" b="1" dirty="0" smtClean="0"/>
              <a:t>X </a:t>
            </a:r>
            <a:r>
              <a:rPr lang="en-US" sz="3600" dirty="0" smtClean="0"/>
              <a:t>y </a:t>
            </a:r>
            <a:r>
              <a:rPr lang="en-US" sz="3200" dirty="0" smtClean="0"/>
              <a:t>(</a:t>
            </a:r>
            <a:r>
              <a:rPr lang="en-US" sz="3200" b="1" dirty="0"/>
              <a:t>X </a:t>
            </a:r>
            <a:r>
              <a:rPr lang="en-US" sz="3200" dirty="0" smtClean="0"/>
              <a:t>vector of  presynaptic neurons)</a:t>
            </a:r>
          </a:p>
          <a:p>
            <a:r>
              <a:rPr lang="en-US" sz="3200" dirty="0" smtClean="0"/>
              <a:t>Covariance form of Hebb (assuming y is the average input times </a:t>
            </a:r>
            <a:r>
              <a:rPr lang="en-US" sz="3200" b="1" dirty="0" smtClean="0"/>
              <a:t>W</a:t>
            </a:r>
            <a:r>
              <a:rPr lang="en-US" sz="3200" dirty="0" smtClean="0"/>
              <a:t>):  </a:t>
            </a:r>
            <a:r>
              <a:rPr lang="en-US" sz="3600" dirty="0" smtClean="0"/>
              <a:t>𝚫</a:t>
            </a:r>
            <a:r>
              <a:rPr lang="en-US" sz="3200" b="1" dirty="0" smtClean="0"/>
              <a:t>W</a:t>
            </a:r>
            <a:r>
              <a:rPr lang="en-US" sz="3200" dirty="0" smtClean="0"/>
              <a:t> </a:t>
            </a:r>
            <a:r>
              <a:rPr lang="en-US" sz="3200" dirty="0"/>
              <a:t>~ </a:t>
            </a:r>
            <a:r>
              <a:rPr lang="en-US" sz="3200" dirty="0" err="1" smtClean="0"/>
              <a:t>cov</a:t>
            </a:r>
            <a:r>
              <a:rPr lang="en-US" sz="3200" dirty="0" smtClean="0"/>
              <a:t>[</a:t>
            </a:r>
            <a:r>
              <a:rPr lang="en-US" sz="3200" b="1" dirty="0" smtClean="0"/>
              <a:t>X</a:t>
            </a:r>
            <a:r>
              <a:rPr lang="en-US" sz="3200" dirty="0" smtClean="0"/>
              <a:t>]</a:t>
            </a:r>
            <a:r>
              <a:rPr lang="en-US" sz="3200" b="1" dirty="0" smtClean="0"/>
              <a:t> W</a:t>
            </a:r>
          </a:p>
          <a:p>
            <a:r>
              <a:rPr lang="en-US" sz="3200" dirty="0" smtClean="0"/>
              <a:t>Hebb with LTD: </a:t>
            </a:r>
            <a:r>
              <a:rPr lang="en-US" sz="3600" dirty="0"/>
              <a:t>𝚫</a:t>
            </a:r>
            <a:r>
              <a:rPr lang="en-US" sz="3200" b="1" dirty="0"/>
              <a:t>W</a:t>
            </a:r>
            <a:r>
              <a:rPr lang="en-US" sz="3200" dirty="0"/>
              <a:t> ~ </a:t>
            </a:r>
            <a:r>
              <a:rPr lang="en-US" sz="3200" b="1" dirty="0" smtClean="0"/>
              <a:t>X </a:t>
            </a:r>
            <a:r>
              <a:rPr lang="en-US" sz="3200" dirty="0" smtClean="0"/>
              <a:t>(y </a:t>
            </a:r>
            <a:r>
              <a:rPr lang="mr-IN" sz="3200" dirty="0" smtClean="0"/>
              <a:t>–</a:t>
            </a:r>
            <a:r>
              <a:rPr lang="en-US" sz="3200" dirty="0" smtClean="0"/>
              <a:t> </a:t>
            </a:r>
            <a:r>
              <a:rPr lang="en-US" sz="3200" dirty="0" err="1" smtClean="0"/>
              <a:t>ϑ</a:t>
            </a:r>
            <a:r>
              <a:rPr lang="en-US" sz="3200" dirty="0" smtClean="0"/>
              <a:t>) </a:t>
            </a:r>
            <a:r>
              <a:rPr lang="mr-IN" sz="3200" dirty="0" smtClean="0">
                <a:solidFill>
                  <a:srgbClr val="0070C0"/>
                </a:solidFill>
              </a:rPr>
              <a:t>–</a:t>
            </a:r>
            <a:r>
              <a:rPr lang="en-US" sz="3200" dirty="0" smtClean="0">
                <a:solidFill>
                  <a:srgbClr val="0070C0"/>
                </a:solidFill>
              </a:rPr>
              <a:t> but then LTD if y = 0</a:t>
            </a:r>
          </a:p>
          <a:p>
            <a:r>
              <a:rPr lang="en-US" sz="3200" dirty="0" smtClean="0"/>
              <a:t>BCM rule corrects this: </a:t>
            </a:r>
            <a:r>
              <a:rPr lang="en-US" sz="3600" dirty="0"/>
              <a:t>𝚫</a:t>
            </a:r>
            <a:r>
              <a:rPr lang="en-US" sz="3200" b="1" dirty="0"/>
              <a:t>W</a:t>
            </a:r>
            <a:r>
              <a:rPr lang="en-US" sz="3200" dirty="0"/>
              <a:t> ~ </a:t>
            </a:r>
            <a:r>
              <a:rPr lang="en-US" sz="3200" b="1" dirty="0"/>
              <a:t>X </a:t>
            </a:r>
            <a:r>
              <a:rPr lang="en-US" sz="3200" dirty="0" smtClean="0"/>
              <a:t>y (y </a:t>
            </a:r>
            <a:r>
              <a:rPr lang="mr-IN" sz="3200" dirty="0"/>
              <a:t>–</a:t>
            </a:r>
            <a:r>
              <a:rPr lang="en-US" sz="3200" dirty="0"/>
              <a:t> </a:t>
            </a:r>
            <a:r>
              <a:rPr lang="en-US" sz="3200" dirty="0" err="1"/>
              <a:t>ϑ</a:t>
            </a:r>
            <a:r>
              <a:rPr lang="en-US" sz="3200" dirty="0"/>
              <a:t>) </a:t>
            </a:r>
            <a:endParaRPr lang="en-US" sz="3200" dirty="0" smtClean="0"/>
          </a:p>
          <a:p>
            <a:r>
              <a:rPr lang="en-US" sz="3200" dirty="0" smtClean="0">
                <a:solidFill>
                  <a:srgbClr val="C00000"/>
                </a:solidFill>
              </a:rPr>
              <a:t>Homeostasis, normalization and competition: at a slower time scale, the sum of all presynaptic weights is renormalized to 1</a:t>
            </a:r>
          </a:p>
          <a:p>
            <a:r>
              <a:rPr lang="en-US" sz="3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Oja’s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rule </a:t>
            </a:r>
            <a:r>
              <a:rPr lang="en-US" sz="3600" dirty="0" smtClean="0"/>
              <a:t>𝚫</a:t>
            </a:r>
            <a:r>
              <a:rPr lang="en-US" sz="3200" b="1" dirty="0"/>
              <a:t>W</a:t>
            </a:r>
            <a:r>
              <a:rPr lang="en-US" sz="3200" dirty="0" smtClean="0"/>
              <a:t>~ 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dirty="0" smtClean="0"/>
              <a:t>y - c</a:t>
            </a:r>
            <a:r>
              <a:rPr lang="en-US" sz="3200" b="1" dirty="0"/>
              <a:t> </a:t>
            </a:r>
            <a:r>
              <a:rPr lang="en-US" sz="3200" b="1" dirty="0" smtClean="0"/>
              <a:t>W</a:t>
            </a:r>
            <a:r>
              <a:rPr lang="en-US" sz="3200" dirty="0" smtClean="0"/>
              <a:t>y</a:t>
            </a:r>
            <a:r>
              <a:rPr lang="en-US" sz="3200" baseline="30000" dirty="0" smtClean="0"/>
              <a:t>2</a:t>
            </a:r>
            <a:endParaRPr lang="en-US" sz="3200" dirty="0"/>
          </a:p>
          <a:p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51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4179" y="18372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i="1" dirty="0" smtClean="0">
                <a:solidFill>
                  <a:srgbClr val="00B050"/>
                </a:solidFill>
              </a:rPr>
              <a:t>Questions?   </a:t>
            </a:r>
            <a:r>
              <a:rPr lang="en-US" sz="5400" b="1" i="1" dirty="0" smtClean="0">
                <a:solidFill>
                  <a:srgbClr val="C00000"/>
                </a:solidFill>
              </a:rPr>
              <a:t>Thoughts?  </a:t>
            </a:r>
            <a:r>
              <a:rPr lang="en-US" sz="5400" b="1" i="1" dirty="0" smtClean="0">
                <a:solidFill>
                  <a:srgbClr val="00B0F0"/>
                </a:solidFill>
              </a:rPr>
              <a:t>Feedback?</a:t>
            </a:r>
            <a:endParaRPr lang="en-US" sz="5400" b="1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026" y="1308100"/>
            <a:ext cx="12649772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46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64179" y="2367589"/>
            <a:ext cx="106465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800" b="1" i="1" dirty="0" smtClean="0"/>
          </a:p>
          <a:p>
            <a:pPr algn="ctr"/>
            <a:r>
              <a:rPr lang="en-US" sz="4800" b="1" i="1" dirty="0" smtClean="0"/>
              <a:t>Thalamus????</a:t>
            </a:r>
            <a:endParaRPr lang="en-US" sz="4800" dirty="0" smtClean="0"/>
          </a:p>
          <a:p>
            <a:endParaRPr lang="en-US" sz="3600" dirty="0" smtClean="0"/>
          </a:p>
          <a:p>
            <a:r>
              <a:rPr lang="en-US" sz="3600" dirty="0" smtClean="0"/>
              <a:t>How to read and watch for HW:  have open on your screen Wikipedia, </a:t>
            </a:r>
            <a:r>
              <a:rPr lang="en-US" sz="3600" dirty="0" err="1" smtClean="0"/>
              <a:t>Scholarpedia</a:t>
            </a:r>
            <a:r>
              <a:rPr lang="en-US" sz="3600" dirty="0" smtClean="0"/>
              <a:t>, other papers, etc. </a:t>
            </a:r>
          </a:p>
          <a:p>
            <a:r>
              <a:rPr lang="en-US" sz="3600" dirty="0" smtClean="0"/>
              <a:t>If stuck, ask and chat in Piazza. </a:t>
            </a:r>
          </a:p>
          <a:p>
            <a:endParaRPr lang="en-US" sz="3600" b="1" i="1" dirty="0" smtClean="0">
              <a:solidFill>
                <a:srgbClr val="C00000"/>
              </a:solidFill>
            </a:endParaRPr>
          </a:p>
          <a:p>
            <a:r>
              <a:rPr lang="en-US" b="1" i="1" dirty="0" smtClean="0">
                <a:solidFill>
                  <a:srgbClr val="C00000"/>
                </a:solidFill>
              </a:rPr>
              <a:t>Start Early!</a:t>
            </a:r>
          </a:p>
          <a:p>
            <a:endParaRPr lang="en-US" sz="3600" b="1" i="1" dirty="0" smtClean="0">
              <a:solidFill>
                <a:srgbClr val="C00000"/>
              </a:solidFill>
            </a:endParaRPr>
          </a:p>
          <a:p>
            <a:r>
              <a:rPr lang="en-US" sz="3600" dirty="0" smtClean="0"/>
              <a:t>NB: For </a:t>
            </a:r>
            <a:r>
              <a:rPr lang="en-US" sz="3600" dirty="0" smtClean="0"/>
              <a:t>the Thalamus video by Murray Sherman, you can submit “redemption paragraph”</a:t>
            </a:r>
            <a:r>
              <a:rPr lang="en-US" sz="3600" dirty="0"/>
              <a:t> </a:t>
            </a:r>
            <a:r>
              <a:rPr lang="en-US" sz="3600" dirty="0" smtClean="0"/>
              <a:t>with this week’s HW.</a:t>
            </a:r>
            <a:endParaRPr lang="en-US" sz="4800" dirty="0" smtClean="0"/>
          </a:p>
        </p:txBody>
      </p:sp>
    </p:spTree>
    <p:extLst>
      <p:ext uri="{BB962C8B-B14F-4D97-AF65-F5344CB8AC3E}">
        <p14:creationId xmlns:p14="http://schemas.microsoft.com/office/powerpoint/2010/main" val="21245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Today: Information, the Brain, and DNNs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C00000"/>
                </a:solidFill>
              </a:rPr>
              <a:t>But first: </a:t>
            </a:r>
          </a:p>
          <a:p>
            <a:endParaRPr lang="en-US" sz="4000" dirty="0" smtClean="0">
              <a:solidFill>
                <a:srgbClr val="C00000"/>
              </a:solidFill>
            </a:endParaRPr>
          </a:p>
          <a:p>
            <a:r>
              <a:rPr lang="en-US" sz="4000" dirty="0" smtClean="0">
                <a:solidFill>
                  <a:srgbClr val="C00000"/>
                </a:solidFill>
              </a:rPr>
              <a:t>Two talks by Jacob </a:t>
            </a:r>
            <a:r>
              <a:rPr lang="en-US" sz="4000" dirty="0" err="1" smtClean="0">
                <a:solidFill>
                  <a:srgbClr val="C00000"/>
                </a:solidFill>
              </a:rPr>
              <a:t>Portes</a:t>
            </a:r>
            <a:r>
              <a:rPr lang="en-US" sz="4000" dirty="0" smtClean="0">
                <a:solidFill>
                  <a:srgbClr val="C00000"/>
                </a:solidFill>
              </a:rPr>
              <a:t> and Kiran </a:t>
            </a:r>
            <a:r>
              <a:rPr lang="en-US" sz="4000" dirty="0" err="1" smtClean="0">
                <a:solidFill>
                  <a:srgbClr val="C00000"/>
                </a:solidFill>
              </a:rPr>
              <a:t>Vodrahalli</a:t>
            </a:r>
            <a:r>
              <a:rPr lang="en-US" sz="4000" dirty="0" smtClean="0">
                <a:solidFill>
                  <a:srgbClr val="C00000"/>
                </a:solidFill>
              </a:rPr>
              <a:t>!!</a:t>
            </a:r>
            <a:endParaRPr lang="en-US" sz="4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48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Spike timing-dependent plasticity (STDP)</a:t>
            </a:r>
            <a:endParaRPr lang="en-US" dirty="0"/>
          </a:p>
        </p:txBody>
      </p:sp>
      <p:pic>
        <p:nvPicPr>
          <p:cNvPr id="1026" name="Picture 2" descr="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755" y="1576242"/>
            <a:ext cx="552035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838200" y="2483570"/>
            <a:ext cx="10515600" cy="28781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C00000"/>
                </a:solidFill>
                <a:latin typeface="+mn-lt"/>
              </a:rPr>
              <a:t>If spike arrives in time, some</a:t>
            </a:r>
          </a:p>
          <a:p>
            <a:r>
              <a:rPr lang="en-US" sz="3200" dirty="0" smtClean="0">
                <a:solidFill>
                  <a:srgbClr val="C00000"/>
                </a:solidFill>
                <a:latin typeface="+mn-lt"/>
              </a:rPr>
              <a:t>gain.  Just in time, big gain.</a:t>
            </a:r>
          </a:p>
          <a:p>
            <a:r>
              <a:rPr lang="en-US" sz="3200" dirty="0" smtClean="0">
                <a:solidFill>
                  <a:srgbClr val="C00000"/>
                </a:solidFill>
                <a:latin typeface="+mn-lt"/>
              </a:rPr>
              <a:t>If it misses it, some loss.</a:t>
            </a:r>
          </a:p>
          <a:p>
            <a:r>
              <a:rPr lang="en-US" sz="3200" dirty="0" smtClean="0">
                <a:solidFill>
                  <a:srgbClr val="C00000"/>
                </a:solidFill>
                <a:latin typeface="+mn-lt"/>
              </a:rPr>
              <a:t>Just misses it, big loss.</a:t>
            </a:r>
          </a:p>
          <a:p>
            <a:endParaRPr lang="en-US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716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Wow!  What does this mean?</a:t>
            </a:r>
            <a:r>
              <a:rPr lang="en-US" baseline="30000" dirty="0">
                <a:solidFill>
                  <a:srgbClr val="FF0000"/>
                </a:solidFill>
              </a:rPr>
              <a:t> *</a:t>
            </a:r>
            <a:endParaRPr lang="en-US" dirty="0"/>
          </a:p>
        </p:txBody>
      </p:sp>
      <p:pic>
        <p:nvPicPr>
          <p:cNvPr id="4" name="Content Placeholder 3" descr="5937020-the-thinker-statue-by-the-french-sculptor-rodin.jpg"/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741" y="1825625"/>
            <a:ext cx="29045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6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Plasticity and DNNs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8368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Brain apparently learns through the plasticity of the synapses</a:t>
            </a:r>
          </a:p>
          <a:p>
            <a:r>
              <a:rPr lang="en-US" dirty="0" smtClean="0"/>
              <a:t>DNNs</a:t>
            </a:r>
            <a:r>
              <a:rPr lang="en-US" dirty="0"/>
              <a:t> </a:t>
            </a:r>
            <a:r>
              <a:rPr lang="en-US" dirty="0" smtClean="0"/>
              <a:t>learn through back propagation, a kind of synaptic plasticity </a:t>
            </a:r>
          </a:p>
          <a:p>
            <a:r>
              <a:rPr lang="en-US" dirty="0" smtClean="0"/>
              <a:t>Same things then?</a:t>
            </a:r>
          </a:p>
          <a:p>
            <a:r>
              <a:rPr lang="en-US" sz="4000" b="1" i="1" dirty="0" smtClean="0">
                <a:solidFill>
                  <a:srgbClr val="C00000"/>
                </a:solidFill>
              </a:rPr>
              <a:t>Big</a:t>
            </a:r>
            <a:r>
              <a:rPr lang="en-US" dirty="0" smtClean="0"/>
              <a:t> difference:  in back propagation information flows </a:t>
            </a:r>
            <a:r>
              <a:rPr lang="en-US" b="1" i="1" dirty="0" smtClean="0">
                <a:solidFill>
                  <a:srgbClr val="FF0000"/>
                </a:solidFill>
              </a:rPr>
              <a:t>from</a:t>
            </a:r>
            <a:r>
              <a:rPr lang="en-US" dirty="0" smtClean="0"/>
              <a:t> post-synaptic  </a:t>
            </a:r>
            <a:r>
              <a:rPr lang="en-US" b="1" i="1" dirty="0" smtClean="0">
                <a:solidFill>
                  <a:srgbClr val="FF0000"/>
                </a:solidFill>
              </a:rPr>
              <a:t>to</a:t>
            </a:r>
            <a:r>
              <a:rPr lang="en-US" dirty="0" smtClean="0"/>
              <a:t> pre-synaptic neuron (biologically implausible)</a:t>
            </a:r>
          </a:p>
          <a:p>
            <a:r>
              <a:rPr lang="en-US" dirty="0" smtClean="0"/>
              <a:t>[</a:t>
            </a:r>
            <a:r>
              <a:rPr lang="en-US" dirty="0" err="1" smtClean="0"/>
              <a:t>Lillicrap</a:t>
            </a:r>
            <a:r>
              <a:rPr lang="en-US" dirty="0" smtClean="0"/>
              <a:t> et al. 1914]: constant (non-plastic) random synaptic weights in a </a:t>
            </a:r>
            <a:r>
              <a:rPr lang="en-US" b="1" dirty="0">
                <a:solidFill>
                  <a:srgbClr val="C00000"/>
                </a:solidFill>
              </a:rPr>
              <a:t>b</a:t>
            </a:r>
            <a:r>
              <a:rPr lang="en-US" b="1" dirty="0" smtClean="0">
                <a:solidFill>
                  <a:srgbClr val="C00000"/>
                </a:solidFill>
              </a:rPr>
              <a:t>ackwards</a:t>
            </a:r>
            <a:r>
              <a:rPr lang="en-US" dirty="0" smtClean="0"/>
              <a:t> synapse suffice for some learning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978728" y="5344246"/>
            <a:ext cx="914400" cy="914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68929" y="5376834"/>
            <a:ext cx="1981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pre-synaptic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262254" y="5407715"/>
            <a:ext cx="914400" cy="914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176654" y="5278226"/>
            <a:ext cx="2119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6"/>
                </a:solidFill>
              </a:rPr>
              <a:t>post-synaptic</a:t>
            </a:r>
            <a:endParaRPr lang="en-US" sz="2800" dirty="0">
              <a:solidFill>
                <a:schemeClr val="accent6"/>
              </a:solidFill>
            </a:endParaRPr>
          </a:p>
        </p:txBody>
      </p:sp>
      <p:cxnSp>
        <p:nvCxnSpPr>
          <p:cNvPr id="10" name="Straight Arrow Connector 9"/>
          <p:cNvCxnSpPr>
            <a:stCxn id="4" idx="6"/>
            <a:endCxn id="7" idx="2"/>
          </p:cNvCxnSpPr>
          <p:nvPr/>
        </p:nvCxnSpPr>
        <p:spPr>
          <a:xfrm>
            <a:off x="3893128" y="5801446"/>
            <a:ext cx="2369126" cy="634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endCxn id="4" idx="5"/>
          </p:cNvCxnSpPr>
          <p:nvPr/>
        </p:nvCxnSpPr>
        <p:spPr>
          <a:xfrm rot="10800000" flipV="1">
            <a:off x="3759218" y="5900053"/>
            <a:ext cx="2336783" cy="224681"/>
          </a:xfrm>
          <a:prstGeom prst="curvedConnector4">
            <a:avLst>
              <a:gd name="adj1" fmla="val 47135"/>
              <a:gd name="adj2" fmla="val 261345"/>
            </a:avLst>
          </a:prstGeom>
          <a:ln w="76200">
            <a:solidFill>
              <a:srgbClr val="C00000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22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 animBg="1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Bengio</a:t>
            </a:r>
            <a:r>
              <a:rPr lang="en-US" dirty="0" smtClean="0"/>
              <a:t> et al. 2016 </a:t>
            </a:r>
            <a:r>
              <a:rPr lang="en-US" dirty="0" smtClean="0">
                <a:solidFill>
                  <a:srgbClr val="0070C0"/>
                </a:solidFill>
              </a:rPr>
              <a:t>``Towards biologically plausible deep learning”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Gradient descent:     𝚫</a:t>
            </a:r>
            <a:r>
              <a:rPr lang="en-US" dirty="0" err="1" smtClean="0"/>
              <a:t>x</a:t>
            </a:r>
            <a:r>
              <a:rPr lang="en-US" baseline="30000" dirty="0" err="1" smtClean="0"/>
              <a:t>t</a:t>
            </a:r>
            <a:r>
              <a:rPr lang="en-US" dirty="0" smtClean="0"/>
              <a:t> = 𝛂 </a:t>
            </a:r>
            <a:r>
              <a:rPr lang="en-US" dirty="0" err="1">
                <a:solidFill>
                  <a:srgbClr val="C00000"/>
                </a:solidFill>
              </a:rPr>
              <a:t>δ</a:t>
            </a:r>
            <a:r>
              <a:rPr lang="en-US" dirty="0">
                <a:solidFill>
                  <a:srgbClr val="C00000"/>
                </a:solidFill>
              </a:rPr>
              <a:t>(t) </a:t>
            </a:r>
            <a:r>
              <a:rPr lang="en-US" dirty="0" smtClean="0"/>
              <a:t>∇f(</a:t>
            </a:r>
            <a:r>
              <a:rPr lang="en-US" dirty="0" err="1" smtClean="0"/>
              <a:t>x</a:t>
            </a:r>
            <a:r>
              <a:rPr lang="en-US" baseline="30000" dirty="0" err="1" smtClean="0"/>
              <a:t>t</a:t>
            </a:r>
            <a:r>
              <a:rPr lang="en-US" dirty="0" smtClean="0"/>
              <a:t>) </a:t>
            </a:r>
            <a:r>
              <a:rPr lang="en-US" dirty="0" smtClean="0">
                <a:solidFill>
                  <a:srgbClr val="C00000"/>
                </a:solidFill>
              </a:rPr>
              <a:t>update happens at time t</a:t>
            </a:r>
          </a:p>
          <a:p>
            <a:r>
              <a:rPr lang="en-US" dirty="0" smtClean="0"/>
              <a:t> SDTP:                        𝚫</a:t>
            </a:r>
            <a:r>
              <a:rPr lang="en-US" dirty="0" err="1" smtClean="0"/>
              <a:t>w</a:t>
            </a:r>
            <a:r>
              <a:rPr lang="en-US" baseline="30000" dirty="0" err="1" smtClean="0"/>
              <a:t>t</a:t>
            </a:r>
            <a:r>
              <a:rPr lang="en-US" dirty="0" smtClean="0"/>
              <a:t> = β </a:t>
            </a:r>
            <a:r>
              <a:rPr lang="en-US" dirty="0" err="1">
                <a:solidFill>
                  <a:srgbClr val="C00000"/>
                </a:solidFill>
              </a:rPr>
              <a:t>δ</a:t>
            </a:r>
            <a:r>
              <a:rPr lang="en-US" dirty="0" smtClean="0">
                <a:solidFill>
                  <a:srgbClr val="C00000"/>
                </a:solidFill>
              </a:rPr>
              <a:t>(t)</a:t>
            </a:r>
            <a:r>
              <a:rPr lang="en-US" dirty="0" smtClean="0"/>
              <a:t>∇V(</a:t>
            </a:r>
            <a:r>
              <a:rPr lang="en-US" dirty="0" err="1"/>
              <a:t>w</a:t>
            </a:r>
            <a:r>
              <a:rPr lang="en-US" baseline="30000" dirty="0" err="1" smtClean="0"/>
              <a:t>t</a:t>
            </a:r>
            <a:r>
              <a:rPr lang="en-US" dirty="0" smtClean="0"/>
              <a:t>)  </a:t>
            </a:r>
            <a:r>
              <a:rPr lang="en-US" dirty="0" smtClean="0">
                <a:solidFill>
                  <a:srgbClr val="C00000"/>
                </a:solidFill>
              </a:rPr>
              <a:t>t is the time the spike arrives at the synapse</a:t>
            </a:r>
          </a:p>
          <a:p>
            <a:r>
              <a:rPr lang="en-US" dirty="0" smtClean="0"/>
              <a:t>Some similarity, huh?</a:t>
            </a:r>
          </a:p>
          <a:p>
            <a:r>
              <a:rPr lang="en-US" dirty="0" smtClean="0"/>
              <a:t>Idea: What if we use an STDP feedforward net to optimize some objective function whose “local derivative” is V?</a:t>
            </a:r>
          </a:p>
          <a:p>
            <a:r>
              <a:rPr lang="en-US" dirty="0" smtClean="0"/>
              <a:t>This idea is pursued in the paper; some learning can be done, but there are catches and different kinds of biological implausibility</a:t>
            </a:r>
            <a:r>
              <a:rPr lang="mr-IN" dirty="0" smtClean="0"/>
              <a:t>…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41964" y="-9559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33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8846" y="238393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First:  What happened last Wednesday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29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C00000"/>
                </a:solidFill>
              </a:rPr>
              <a:t>Information, the Brain, and DNNs</a:t>
            </a:r>
            <a:endParaRPr lang="en-US" sz="36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Next Wednesday:  Dynamical systems and the Brain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3866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C. Shannon 1948 </a:t>
            </a:r>
            <a:r>
              <a:rPr lang="en-US" i="1" dirty="0" smtClean="0"/>
              <a:t>“A mathematical theory of communication”</a:t>
            </a:r>
          </a:p>
          <a:p>
            <a:r>
              <a:rPr lang="en-US" dirty="0" smtClean="0"/>
              <a:t>Want to communicate over </a:t>
            </a:r>
            <a:r>
              <a:rPr lang="en-US" dirty="0" smtClean="0">
                <a:solidFill>
                  <a:srgbClr val="C00000"/>
                </a:solidFill>
              </a:rPr>
              <a:t>binary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smtClean="0">
                <a:solidFill>
                  <a:srgbClr val="C00000"/>
                </a:solidFill>
              </a:rPr>
              <a:t>noisy</a:t>
            </a:r>
            <a:r>
              <a:rPr lang="en-US" dirty="0" smtClean="0"/>
              <a:t> channel </a:t>
            </a:r>
          </a:p>
          <a:p>
            <a:r>
              <a:rPr lang="en-US" dirty="0" smtClean="0"/>
              <a:t>Channel capacity C bits per second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Q: </a:t>
            </a:r>
            <a:r>
              <a:rPr lang="en-US" dirty="0" smtClean="0"/>
              <a:t>What is the highest possible rate?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A: </a:t>
            </a:r>
            <a:r>
              <a:rPr lang="en-US" dirty="0" smtClean="0"/>
              <a:t>It depends on C, and the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 smtClean="0"/>
              <a:t>  </a:t>
            </a:r>
            <a:r>
              <a:rPr lang="en-US" dirty="0" smtClean="0">
                <a:solidFill>
                  <a:srgbClr val="C00000"/>
                </a:solidFill>
              </a:rPr>
              <a:t>entropy</a:t>
            </a:r>
            <a:r>
              <a:rPr lang="en-US" dirty="0" smtClean="0"/>
              <a:t> </a:t>
            </a:r>
            <a:r>
              <a:rPr lang="en-US" dirty="0" smtClean="0"/>
              <a:t>of the information </a:t>
            </a:r>
          </a:p>
          <a:p>
            <a:pPr marL="0" indent="0">
              <a:buNone/>
            </a:pPr>
            <a:r>
              <a:rPr lang="en-US" dirty="0" smtClean="0"/>
              <a:t>   source </a:t>
            </a:r>
            <a:r>
              <a:rPr lang="en-US" dirty="0" smtClean="0"/>
              <a:t>(the distribution of messages)</a:t>
            </a:r>
          </a:p>
          <a:p>
            <a:pPr marL="0" indent="0">
              <a:buNone/>
            </a:pPr>
            <a:r>
              <a:rPr lang="en-US" dirty="0" smtClean="0"/>
              <a:t>   Max </a:t>
            </a:r>
            <a:r>
              <a:rPr lang="en-US" dirty="0" smtClean="0"/>
              <a:t>rate achieved by </a:t>
            </a:r>
            <a:r>
              <a:rPr lang="en-US" dirty="0" smtClean="0">
                <a:solidFill>
                  <a:srgbClr val="C00000"/>
                </a:solidFill>
              </a:rPr>
              <a:t>coding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mage result for shannon chann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911" y="2442946"/>
            <a:ext cx="53435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0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Entropy of an event 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633364" cy="4351338"/>
          </a:xfrm>
        </p:spPr>
        <p:txBody>
          <a:bodyPr/>
          <a:lstStyle/>
          <a:p>
            <a:r>
              <a:rPr lang="en-US" dirty="0" smtClean="0"/>
              <a:t>Say, </a:t>
            </a:r>
            <a:r>
              <a:rPr lang="en-US" dirty="0" smtClean="0"/>
              <a:t>one particular </a:t>
            </a:r>
            <a:r>
              <a:rPr lang="en-US" dirty="0" smtClean="0"/>
              <a:t>response </a:t>
            </a:r>
            <a:r>
              <a:rPr lang="en-US" dirty="0" smtClean="0"/>
              <a:t>of a neuron</a:t>
            </a:r>
          </a:p>
          <a:p>
            <a:r>
              <a:rPr lang="en-US" dirty="0" smtClean="0"/>
              <a:t>Its probability is </a:t>
            </a:r>
            <a:r>
              <a:rPr lang="en-US" dirty="0" err="1" smtClean="0"/>
              <a:t>Prob</a:t>
            </a:r>
            <a:r>
              <a:rPr lang="en-US" dirty="0" smtClean="0"/>
              <a:t>[r]</a:t>
            </a:r>
          </a:p>
          <a:p>
            <a:r>
              <a:rPr lang="en-US" dirty="0" smtClean="0"/>
              <a:t>The </a:t>
            </a:r>
            <a:r>
              <a:rPr lang="en-US" b="1" i="1" dirty="0" smtClean="0">
                <a:solidFill>
                  <a:srgbClr val="C00000"/>
                </a:solidFill>
              </a:rPr>
              <a:t>entropy</a:t>
            </a:r>
            <a:r>
              <a:rPr lang="en-US" dirty="0" smtClean="0"/>
              <a:t> of r, </a:t>
            </a:r>
            <a:r>
              <a:rPr lang="en-US" dirty="0" smtClean="0">
                <a:solidFill>
                  <a:srgbClr val="C00000"/>
                </a:solidFill>
              </a:rPr>
              <a:t>H(</a:t>
            </a:r>
            <a:r>
              <a:rPr lang="en-US" dirty="0" err="1" smtClean="0">
                <a:solidFill>
                  <a:srgbClr val="C00000"/>
                </a:solidFill>
              </a:rPr>
              <a:t>prob</a:t>
            </a:r>
            <a:r>
              <a:rPr lang="en-US" dirty="0" smtClean="0">
                <a:solidFill>
                  <a:srgbClr val="C00000"/>
                </a:solidFill>
              </a:rPr>
              <a:t>[r])</a:t>
            </a:r>
            <a:r>
              <a:rPr lang="en-US" dirty="0" smtClean="0"/>
              <a:t> ≥ 0, measures how “interesting” or “surprising” the event r is</a:t>
            </a:r>
          </a:p>
          <a:p>
            <a:r>
              <a:rPr lang="en-US" dirty="0" smtClean="0"/>
              <a:t>If r’ is the response of another distant neuron, then we expect that the surprise/</a:t>
            </a:r>
            <a:r>
              <a:rPr lang="en-US" b="1" i="1" dirty="0" smtClean="0">
                <a:solidFill>
                  <a:srgbClr val="C00000"/>
                </a:solidFill>
              </a:rPr>
              <a:t>entropy</a:t>
            </a:r>
            <a:r>
              <a:rPr lang="en-US" dirty="0" smtClean="0"/>
              <a:t> of the joint event (r, r’) is the sum</a:t>
            </a:r>
          </a:p>
          <a:p>
            <a:r>
              <a:rPr lang="en-US" dirty="0" smtClean="0"/>
              <a:t>E(</a:t>
            </a:r>
            <a:r>
              <a:rPr lang="en-US" dirty="0" err="1" smtClean="0"/>
              <a:t>Prob</a:t>
            </a:r>
            <a:r>
              <a:rPr lang="en-US" dirty="0" smtClean="0"/>
              <a:t>[r, r’]) = E(</a:t>
            </a:r>
            <a:r>
              <a:rPr lang="en-US" dirty="0" err="1" smtClean="0"/>
              <a:t>Prob</a:t>
            </a:r>
            <a:r>
              <a:rPr lang="en-US" dirty="0" smtClean="0"/>
              <a:t>[r] </a:t>
            </a:r>
            <a:r>
              <a:rPr lang="en-US" dirty="0" err="1" smtClean="0"/>
              <a:t>Prob</a:t>
            </a:r>
            <a:r>
              <a:rPr lang="en-US" dirty="0" smtClean="0"/>
              <a:t>[r’]) = E(</a:t>
            </a:r>
            <a:r>
              <a:rPr lang="en-US" dirty="0" err="1" smtClean="0"/>
              <a:t>Prob</a:t>
            </a:r>
            <a:r>
              <a:rPr lang="en-US" dirty="0" smtClean="0"/>
              <a:t>[r]) + E(</a:t>
            </a:r>
            <a:r>
              <a:rPr lang="en-US" dirty="0" err="1" smtClean="0"/>
              <a:t>Prob</a:t>
            </a:r>
            <a:r>
              <a:rPr lang="en-US" dirty="0" smtClean="0"/>
              <a:t>[r’]) </a:t>
            </a:r>
          </a:p>
          <a:p>
            <a:r>
              <a:rPr lang="en-US" dirty="0" smtClean="0"/>
              <a:t>It follows that </a:t>
            </a:r>
            <a:r>
              <a:rPr lang="en-US" b="1" dirty="0">
                <a:solidFill>
                  <a:srgbClr val="C00000"/>
                </a:solidFill>
              </a:rPr>
              <a:t>E(</a:t>
            </a:r>
            <a:r>
              <a:rPr lang="en-US" b="1" dirty="0" err="1">
                <a:solidFill>
                  <a:srgbClr val="C00000"/>
                </a:solidFill>
              </a:rPr>
              <a:t>prob</a:t>
            </a:r>
            <a:r>
              <a:rPr lang="en-US" b="1" dirty="0">
                <a:solidFill>
                  <a:srgbClr val="C00000"/>
                </a:solidFill>
              </a:rPr>
              <a:t>[r]) </a:t>
            </a:r>
            <a:r>
              <a:rPr lang="en-US" b="1" dirty="0" smtClean="0">
                <a:solidFill>
                  <a:srgbClr val="C00000"/>
                </a:solidFill>
              </a:rPr>
              <a:t>= - log</a:t>
            </a:r>
            <a:r>
              <a:rPr lang="en-US" b="1" baseline="-25000" dirty="0" smtClean="0">
                <a:solidFill>
                  <a:srgbClr val="C00000"/>
                </a:solidFill>
              </a:rPr>
              <a:t>2</a:t>
            </a:r>
            <a:r>
              <a:rPr lang="en-US" b="1" dirty="0" smtClean="0">
                <a:solidFill>
                  <a:srgbClr val="C00000"/>
                </a:solidFill>
              </a:rPr>
              <a:t> (</a:t>
            </a:r>
            <a:r>
              <a:rPr lang="en-US" b="1" dirty="0" err="1" smtClean="0">
                <a:solidFill>
                  <a:srgbClr val="C00000"/>
                </a:solidFill>
              </a:rPr>
              <a:t>prob</a:t>
            </a:r>
            <a:r>
              <a:rPr lang="en-US" b="1" dirty="0" smtClean="0">
                <a:solidFill>
                  <a:srgbClr val="C00000"/>
                </a:solidFill>
              </a:rPr>
              <a:t>[r])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90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Entropy of a distribution (or of a source)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Suppose that the response of a neuron (or a stimulus in the environment) has a discrete distribution </a:t>
            </a:r>
          </a:p>
          <a:p>
            <a:pPr marL="0" indent="0">
              <a:buNone/>
            </a:pPr>
            <a:r>
              <a:rPr lang="en-US" dirty="0" smtClean="0"/>
              <a:t>  D = {</a:t>
            </a:r>
            <a:r>
              <a:rPr lang="en-US" dirty="0" err="1" smtClean="0"/>
              <a:t>Prob</a:t>
            </a:r>
            <a:r>
              <a:rPr lang="en-US" dirty="0" smtClean="0"/>
              <a:t>[r</a:t>
            </a:r>
            <a:r>
              <a:rPr lang="en-US" baseline="-25000" dirty="0" smtClean="0"/>
              <a:t>1</a:t>
            </a:r>
            <a:r>
              <a:rPr lang="en-US" dirty="0" smtClean="0"/>
              <a:t>], </a:t>
            </a:r>
            <a:r>
              <a:rPr lang="mr-IN" dirty="0" smtClean="0"/>
              <a:t>…</a:t>
            </a:r>
            <a:r>
              <a:rPr lang="en-US" dirty="0" smtClean="0"/>
              <a:t>, </a:t>
            </a:r>
            <a:r>
              <a:rPr lang="en-US" dirty="0" err="1"/>
              <a:t>P</a:t>
            </a:r>
            <a:r>
              <a:rPr lang="en-US" dirty="0" err="1" smtClean="0"/>
              <a:t>rob</a:t>
            </a:r>
            <a:r>
              <a:rPr lang="en-US" dirty="0" smtClean="0"/>
              <a:t>[</a:t>
            </a:r>
            <a:r>
              <a:rPr lang="en-US" dirty="0" err="1" smtClean="0"/>
              <a:t>r</a:t>
            </a:r>
            <a:r>
              <a:rPr lang="en-US" baseline="-25000" dirty="0" err="1" smtClean="0"/>
              <a:t>m</a:t>
            </a:r>
            <a:r>
              <a:rPr lang="en-US" dirty="0" smtClean="0"/>
              <a:t>]}.  </a:t>
            </a:r>
          </a:p>
          <a:p>
            <a:r>
              <a:rPr lang="en-US" dirty="0" smtClean="0"/>
              <a:t>Q: What is the expected surprise(entropy) of the distribution?</a:t>
            </a:r>
          </a:p>
          <a:p>
            <a:r>
              <a:rPr lang="en-US" dirty="0" smtClean="0"/>
              <a:t>A:          </a:t>
            </a:r>
            <a:r>
              <a:rPr lang="en-US" b="1" dirty="0" smtClean="0">
                <a:solidFill>
                  <a:srgbClr val="C00000"/>
                </a:solidFill>
              </a:rPr>
              <a:t>H(D) = -</a:t>
            </a:r>
            <a:r>
              <a:rPr lang="en-US" b="1" dirty="0" err="1" smtClean="0">
                <a:solidFill>
                  <a:srgbClr val="C00000"/>
                </a:solidFill>
              </a:rPr>
              <a:t>Σ</a:t>
            </a:r>
            <a:r>
              <a:rPr lang="en-US" b="1" baseline="-25000" dirty="0" err="1" smtClean="0">
                <a:solidFill>
                  <a:srgbClr val="C00000"/>
                </a:solidFill>
              </a:rPr>
              <a:t>j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Prob</a:t>
            </a:r>
            <a:r>
              <a:rPr lang="en-US" b="1" dirty="0" smtClean="0">
                <a:solidFill>
                  <a:srgbClr val="C00000"/>
                </a:solidFill>
              </a:rPr>
              <a:t>[</a:t>
            </a: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b="1" baseline="-25000" dirty="0" err="1" smtClean="0">
                <a:solidFill>
                  <a:srgbClr val="C00000"/>
                </a:solidFill>
              </a:rPr>
              <a:t>j</a:t>
            </a:r>
            <a:r>
              <a:rPr lang="en-US" b="1" dirty="0" smtClean="0">
                <a:solidFill>
                  <a:srgbClr val="C00000"/>
                </a:solidFill>
              </a:rPr>
              <a:t>] log</a:t>
            </a:r>
            <a:r>
              <a:rPr lang="en-US" b="1" baseline="-25000" dirty="0" smtClean="0">
                <a:solidFill>
                  <a:srgbClr val="C00000"/>
                </a:solidFill>
              </a:rPr>
              <a:t>2 </a:t>
            </a:r>
            <a:r>
              <a:rPr lang="en-US" b="1" dirty="0" smtClean="0">
                <a:solidFill>
                  <a:srgbClr val="C00000"/>
                </a:solidFill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</a:rPr>
              <a:t>Prob</a:t>
            </a:r>
            <a:r>
              <a:rPr lang="en-US" b="1" dirty="0" smtClean="0">
                <a:solidFill>
                  <a:srgbClr val="C00000"/>
                </a:solidFill>
              </a:rPr>
              <a:t>[</a:t>
            </a: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b="1" baseline="-25000" dirty="0" err="1" smtClean="0">
                <a:solidFill>
                  <a:srgbClr val="C00000"/>
                </a:solidFill>
              </a:rPr>
              <a:t>j</a:t>
            </a:r>
            <a:r>
              <a:rPr lang="en-US" b="1" dirty="0" smtClean="0">
                <a:solidFill>
                  <a:srgbClr val="C00000"/>
                </a:solidFill>
              </a:rPr>
              <a:t>])</a:t>
            </a:r>
          </a:p>
          <a:p>
            <a:r>
              <a:rPr lang="en-US" dirty="0" smtClean="0"/>
              <a:t>The </a:t>
            </a:r>
            <a:r>
              <a:rPr lang="en-US" b="1" i="1" dirty="0" smtClean="0">
                <a:solidFill>
                  <a:srgbClr val="C00000"/>
                </a:solidFill>
              </a:rPr>
              <a:t>entropy</a:t>
            </a:r>
            <a:r>
              <a:rPr lang="en-US" dirty="0" smtClean="0"/>
              <a:t> of a distribution</a:t>
            </a:r>
          </a:p>
          <a:p>
            <a:r>
              <a:rPr lang="en-US" dirty="0" smtClean="0"/>
              <a:t>Of the stimulus, the response, or the </a:t>
            </a:r>
            <a:r>
              <a:rPr lang="en-US" b="1" i="1" dirty="0" smtClean="0">
                <a:solidFill>
                  <a:srgbClr val="C00000"/>
                </a:solidFill>
              </a:rPr>
              <a:t>source</a:t>
            </a:r>
            <a:r>
              <a:rPr lang="en-US" dirty="0" smtClean="0"/>
              <a:t> more generally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62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Entropy of a binary variable X</a:t>
            </a:r>
            <a:endParaRPr lang="en-US" dirty="0"/>
          </a:p>
        </p:txBody>
      </p:sp>
      <p:pic>
        <p:nvPicPr>
          <p:cNvPr id="2050" name="Picture 2" descr="mage result for entropy of binary random variabl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92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Entropy of an information 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Random bits:   H = 1, remember </a:t>
            </a:r>
          </a:p>
          <a:p>
            <a:r>
              <a:rPr lang="en-US" sz="3600" dirty="0" smtClean="0"/>
              <a:t>Biased bits (p, 1-p): H = </a:t>
            </a:r>
            <a:r>
              <a:rPr lang="en-US" sz="3600" dirty="0" smtClean="0"/>
              <a:t>h(p</a:t>
            </a:r>
            <a:r>
              <a:rPr lang="en-US" sz="3600" dirty="0" smtClean="0"/>
              <a:t>)</a:t>
            </a:r>
          </a:p>
          <a:p>
            <a:r>
              <a:rPr lang="en-US" sz="3600" dirty="0" smtClean="0"/>
              <a:t>Random symbols in {a, b, </a:t>
            </a:r>
            <a:r>
              <a:rPr lang="mr-IN" sz="3600" dirty="0" smtClean="0"/>
              <a:t>…</a:t>
            </a:r>
            <a:r>
              <a:rPr lang="en-US" sz="3600" dirty="0" smtClean="0"/>
              <a:t>, z, _ } H = 4.8</a:t>
            </a:r>
          </a:p>
          <a:p>
            <a:r>
              <a:rPr lang="en-US" sz="3600" dirty="0" smtClean="0">
                <a:solidFill>
                  <a:srgbClr val="C00000"/>
                </a:solidFill>
              </a:rPr>
              <a:t>Important</a:t>
            </a:r>
            <a:r>
              <a:rPr lang="en-US" sz="3600" dirty="0" smtClean="0"/>
              <a:t>: entropy is maximized when the </a:t>
            </a:r>
          </a:p>
          <a:p>
            <a:pPr marL="0" indent="0">
              <a:buNone/>
            </a:pPr>
            <a:r>
              <a:rPr lang="en-US" sz="3600" dirty="0" smtClean="0"/>
              <a:t>  symbol probabilities are equal, remember</a:t>
            </a:r>
          </a:p>
          <a:p>
            <a:r>
              <a:rPr lang="en-US" sz="3600" dirty="0" smtClean="0"/>
              <a:t>Reason:  log</a:t>
            </a:r>
            <a:r>
              <a:rPr lang="en-US" sz="3600" baseline="-25000" dirty="0" smtClean="0"/>
              <a:t>2</a:t>
            </a:r>
            <a:r>
              <a:rPr lang="en-US" sz="3600" dirty="0" smtClean="0"/>
              <a:t> is a concave function</a:t>
            </a:r>
          </a:p>
          <a:p>
            <a:r>
              <a:rPr lang="en-US" sz="3600" dirty="0" smtClean="0"/>
              <a:t>English text:  H is about 1.6 due to </a:t>
            </a:r>
            <a:r>
              <a:rPr lang="en-US" sz="3600" dirty="0" smtClean="0">
                <a:solidFill>
                  <a:srgbClr val="C00000"/>
                </a:solidFill>
              </a:rPr>
              <a:t>redundancy</a:t>
            </a:r>
          </a:p>
        </p:txBody>
      </p:sp>
      <p:pic>
        <p:nvPicPr>
          <p:cNvPr id="4" name="Picture 2" descr="mage result for entropy of binary random vari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9625" y="4100349"/>
            <a:ext cx="1111539" cy="111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mage result for entropy of binary random vari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589" y="1690688"/>
            <a:ext cx="1111539" cy="111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44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3564" y="406039"/>
            <a:ext cx="10072254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Times New Roman" charset="0"/>
              </a:rPr>
              <a:t>From Shannon’s paper:</a:t>
            </a:r>
          </a:p>
          <a:p>
            <a:endParaRPr lang="en-US" sz="2800" dirty="0" smtClean="0">
              <a:latin typeface="Times New Roman" charset="0"/>
            </a:endParaRPr>
          </a:p>
          <a:p>
            <a:r>
              <a:rPr lang="en-US" dirty="0" smtClean="0">
                <a:latin typeface="Times New Roman" charset="0"/>
              </a:rPr>
              <a:t>XFOMJRXKHRJFFJUJZ LPWCFWKCYJFFJEYVKCQSGHY DQPAAMKBZAACIBZLHJQD.</a:t>
            </a:r>
          </a:p>
          <a:p>
            <a:endParaRPr lang="en-US" dirty="0">
              <a:latin typeface="Times New Roman" charset="0"/>
            </a:endParaRPr>
          </a:p>
          <a:p>
            <a:r>
              <a:rPr lang="en-US" dirty="0" smtClean="0">
                <a:latin typeface="Times New Roman" charset="0"/>
              </a:rPr>
              <a:t>OCRO </a:t>
            </a:r>
            <a:r>
              <a:rPr lang="en-US" dirty="0">
                <a:latin typeface="Times New Roman" charset="0"/>
              </a:rPr>
              <a:t>HLI RGWR NMIELWIS EU LL NBNESEBYA TH EEI ALHENHTTPA </a:t>
            </a:r>
            <a:r>
              <a:rPr lang="en-US" dirty="0" smtClean="0">
                <a:latin typeface="Times New Roman" charset="0"/>
              </a:rPr>
              <a:t>OOBTTVA NAH </a:t>
            </a:r>
            <a:r>
              <a:rPr lang="en-US" dirty="0">
                <a:latin typeface="Times New Roman" charset="0"/>
              </a:rPr>
              <a:t>BRL.</a:t>
            </a:r>
          </a:p>
          <a:p>
            <a:endParaRPr lang="en-US" dirty="0" smtClean="0">
              <a:latin typeface="Times New Roman" charset="0"/>
            </a:endParaRPr>
          </a:p>
          <a:p>
            <a:r>
              <a:rPr lang="en-US" dirty="0" smtClean="0">
                <a:latin typeface="Times New Roman" charset="0"/>
              </a:rPr>
              <a:t>ON </a:t>
            </a:r>
            <a:r>
              <a:rPr lang="en-US" dirty="0">
                <a:latin typeface="Times New Roman" charset="0"/>
              </a:rPr>
              <a:t>IE ANTSOUTINYS ARE T INCTORE ST BE S DEAMY ACHIN D ILONASIVE </a:t>
            </a:r>
            <a:r>
              <a:rPr lang="en-US" dirty="0" smtClean="0">
                <a:latin typeface="Times New Roman" charset="0"/>
              </a:rPr>
              <a:t>TUCOOWE </a:t>
            </a:r>
            <a:r>
              <a:rPr lang="en-US" dirty="0">
                <a:latin typeface="Times New Roman" charset="0"/>
              </a:rPr>
              <a:t>AT TEASONARE FUSO TIZIN ANDY TOBE SEACE CTISBE.</a:t>
            </a:r>
          </a:p>
          <a:p>
            <a:endParaRPr lang="en-US" dirty="0" smtClean="0">
              <a:latin typeface="Times New Roman" charset="0"/>
            </a:endParaRPr>
          </a:p>
          <a:p>
            <a:r>
              <a:rPr lang="en-US" dirty="0" smtClean="0">
                <a:latin typeface="Times New Roman" charset="0"/>
              </a:rPr>
              <a:t>IN </a:t>
            </a:r>
            <a:r>
              <a:rPr lang="en-US" dirty="0">
                <a:latin typeface="Times New Roman" charset="0"/>
              </a:rPr>
              <a:t>NO IST LAT WHEY CRATICT FROURE BIRS GROCID PONDENOME OF </a:t>
            </a:r>
            <a:r>
              <a:rPr lang="en-US" dirty="0" smtClean="0">
                <a:latin typeface="Times New Roman" charset="0"/>
              </a:rPr>
              <a:t>DEMONSTURES </a:t>
            </a:r>
            <a:r>
              <a:rPr lang="en-US" dirty="0">
                <a:latin typeface="Times New Roman" charset="0"/>
              </a:rPr>
              <a:t>OF THE REPTAGIN IS REGOACTIONA OF </a:t>
            </a:r>
            <a:r>
              <a:rPr lang="en-US" dirty="0" smtClean="0">
                <a:latin typeface="Times New Roman" charset="0"/>
              </a:rPr>
              <a:t>CRE.</a:t>
            </a:r>
            <a:endParaRPr lang="en-US" dirty="0">
              <a:latin typeface="Times New Roman" charset="0"/>
            </a:endParaRPr>
          </a:p>
          <a:p>
            <a:endParaRPr lang="en-US" dirty="0" smtClean="0">
              <a:latin typeface="Times New Roman" charset="0"/>
            </a:endParaRPr>
          </a:p>
          <a:p>
            <a:r>
              <a:rPr lang="en-US" dirty="0" smtClean="0">
                <a:latin typeface="Times New Roman" charset="0"/>
              </a:rPr>
              <a:t>REPRESENTING </a:t>
            </a:r>
            <a:r>
              <a:rPr lang="en-US" dirty="0">
                <a:latin typeface="Times New Roman" charset="0"/>
              </a:rPr>
              <a:t>AND SPEEDILY IS AN GOOD APT OR COME CAN DIFFERENT </a:t>
            </a:r>
            <a:r>
              <a:rPr lang="en-US" dirty="0" smtClean="0">
                <a:latin typeface="Times New Roman" charset="0"/>
              </a:rPr>
              <a:t>NATURAL </a:t>
            </a:r>
            <a:r>
              <a:rPr lang="en-US" dirty="0">
                <a:latin typeface="Times New Roman" charset="0"/>
              </a:rPr>
              <a:t>HERE HE THE A IN CAME THE TO OF TO EXPERT GRAY COME </a:t>
            </a:r>
            <a:r>
              <a:rPr lang="en-US" dirty="0" smtClean="0">
                <a:latin typeface="Times New Roman" charset="0"/>
              </a:rPr>
              <a:t>TO.</a:t>
            </a:r>
            <a:endParaRPr lang="en-US" dirty="0">
              <a:latin typeface="Times New Roman" charset="0"/>
            </a:endParaRPr>
          </a:p>
          <a:p>
            <a:endParaRPr lang="en-US" dirty="0" smtClean="0">
              <a:latin typeface="Times New Roman" charset="0"/>
            </a:endParaRPr>
          </a:p>
          <a:p>
            <a:r>
              <a:rPr lang="en-US" dirty="0" smtClean="0">
                <a:latin typeface="Times New Roman" charset="0"/>
              </a:rPr>
              <a:t>THE </a:t>
            </a:r>
            <a:r>
              <a:rPr lang="en-US" dirty="0">
                <a:latin typeface="Times New Roman" charset="0"/>
              </a:rPr>
              <a:t>HEAD AND IN FRONTAL ATTACK ON AN ENGLISH WRITER THAT THE </a:t>
            </a:r>
            <a:r>
              <a:rPr lang="en-US" dirty="0" smtClean="0">
                <a:latin typeface="Times New Roman" charset="0"/>
              </a:rPr>
              <a:t>CHARACTER </a:t>
            </a:r>
            <a:r>
              <a:rPr lang="en-US" dirty="0">
                <a:latin typeface="Times New Roman" charset="0"/>
              </a:rPr>
              <a:t>OF THIS POINT IS THEREFORE ANOTHER METHOD FOR THE </a:t>
            </a:r>
            <a:r>
              <a:rPr lang="en-US" dirty="0" smtClean="0">
                <a:latin typeface="Times New Roman" charset="0"/>
              </a:rPr>
              <a:t>LETTERS.</a:t>
            </a:r>
            <a:endParaRPr lang="en-US" dirty="0"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36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parenthesis: Kolmogorov complexity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Q: What is the </a:t>
            </a:r>
            <a:r>
              <a:rPr lang="en-US" dirty="0" smtClean="0">
                <a:solidFill>
                  <a:srgbClr val="C00000"/>
                </a:solidFill>
              </a:rPr>
              <a:t>complexity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rgbClr val="C00000"/>
                </a:solidFill>
              </a:rPr>
              <a:t>0011010011010001101110101101110100</a:t>
            </a:r>
            <a:r>
              <a:rPr lang="en-US" dirty="0" smtClean="0"/>
              <a:t>?</a:t>
            </a:r>
          </a:p>
          <a:p>
            <a:r>
              <a:rPr lang="en-US" dirty="0" smtClean="0"/>
              <a:t>How about </a:t>
            </a:r>
            <a:r>
              <a:rPr lang="en-US" dirty="0" smtClean="0">
                <a:solidFill>
                  <a:srgbClr val="C00000"/>
                </a:solidFill>
              </a:rPr>
              <a:t>011011011011011011011011011011011011011</a:t>
            </a:r>
            <a:r>
              <a:rPr lang="en-US" dirty="0" smtClean="0"/>
              <a:t>?</a:t>
            </a:r>
          </a:p>
          <a:p>
            <a:r>
              <a:rPr lang="en-US" dirty="0" smtClean="0"/>
              <a:t>(And, is this a meaningful question?)</a:t>
            </a:r>
          </a:p>
          <a:p>
            <a:r>
              <a:rPr lang="en-US" dirty="0" smtClean="0"/>
              <a:t>A (A. Kolmogorov 1963):  The length of the smallest program that can generate the string </a:t>
            </a:r>
          </a:p>
          <a:p>
            <a:r>
              <a:rPr lang="en-US" dirty="0" smtClean="0"/>
              <a:t>Random string of length n has complexity n </a:t>
            </a:r>
            <a:r>
              <a:rPr lang="en-US" dirty="0" smtClean="0">
                <a:solidFill>
                  <a:srgbClr val="C00000"/>
                </a:solidFill>
              </a:rPr>
              <a:t>(+ c)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c</a:t>
            </a:r>
            <a:r>
              <a:rPr lang="en-US" dirty="0" smtClean="0"/>
              <a:t> depends on the programming language, and becomes insignificant for large strings</a:t>
            </a:r>
          </a:p>
          <a:p>
            <a:r>
              <a:rPr lang="en-US" dirty="0" smtClean="0"/>
              <a:t>The Kolmogorov complexity of a random source is its entropy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79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entropy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199" y="1825625"/>
            <a:ext cx="9954491" cy="4201102"/>
          </a:xfrm>
        </p:spPr>
        <p:txBody>
          <a:bodyPr/>
          <a:lstStyle/>
          <a:p>
            <a:r>
              <a:rPr lang="en-US" dirty="0" smtClean="0"/>
              <a:t>In thermodynamics ca. 1850:  R. </a:t>
            </a:r>
            <a:r>
              <a:rPr lang="en-US" dirty="0" err="1" smtClean="0"/>
              <a:t>Clausius</a:t>
            </a:r>
            <a:r>
              <a:rPr lang="en-US" dirty="0" smtClean="0"/>
              <a:t> and L. Boltzmann</a:t>
            </a:r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C00000"/>
                </a:solidFill>
              </a:rPr>
              <a:t>entropy</a:t>
            </a:r>
            <a:r>
              <a:rPr lang="en-US" dirty="0" smtClean="0"/>
              <a:t> of a system is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</a:rPr>
              <a:t>                K ln </a:t>
            </a:r>
            <a:r>
              <a:rPr lang="en-US" dirty="0" err="1" smtClean="0">
                <a:solidFill>
                  <a:srgbClr val="C00000"/>
                </a:solidFill>
              </a:rPr>
              <a:t>Ω</a:t>
            </a:r>
            <a:endParaRPr lang="en-US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Boltzmann’s       the number of </a:t>
            </a:r>
          </a:p>
          <a:p>
            <a:pPr marL="0" indent="0">
              <a:buNone/>
            </a:pPr>
            <a:r>
              <a:rPr lang="en-US" dirty="0"/>
              <a:t>c</a:t>
            </a:r>
            <a:r>
              <a:rPr lang="en-US" dirty="0" smtClean="0"/>
              <a:t>onstant            states of all elementary particles in the system</a:t>
            </a:r>
          </a:p>
          <a:p>
            <a:pPr marL="0" indent="0">
              <a:buNone/>
            </a:pPr>
            <a:r>
              <a:rPr lang="en-US" dirty="0" smtClean="0"/>
              <a:t>               </a:t>
            </a:r>
            <a:r>
              <a:rPr lang="en-US" dirty="0" smtClean="0">
                <a:solidFill>
                  <a:srgbClr val="0070C0"/>
                </a:solidFill>
              </a:rPr>
              <a:t>𝛕</a:t>
            </a:r>
            <a:r>
              <a:rPr lang="en-US" dirty="0" err="1" smtClean="0">
                <a:solidFill>
                  <a:srgbClr val="0070C0"/>
                </a:solidFill>
              </a:rPr>
              <a:t>ρo</a:t>
            </a:r>
            <a:r>
              <a:rPr lang="en-US" dirty="0" smtClean="0">
                <a:solidFill>
                  <a:srgbClr val="0070C0"/>
                </a:solidFill>
              </a:rPr>
              <a:t>𝛑</a:t>
            </a:r>
            <a:r>
              <a:rPr lang="en-US" dirty="0" err="1" smtClean="0">
                <a:solidFill>
                  <a:srgbClr val="0070C0"/>
                </a:solidFill>
              </a:rPr>
              <a:t>ή</a:t>
            </a:r>
            <a:r>
              <a:rPr lang="en-US" dirty="0" smtClean="0"/>
              <a:t> = change</a:t>
            </a:r>
            <a:endParaRPr lang="en-US" dirty="0"/>
          </a:p>
          <a:p>
            <a:r>
              <a:rPr lang="en-US" dirty="0" smtClean="0"/>
              <a:t>In communication:  C Shannon 1948   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126" name="Picture 6" descr="lausiu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746" y="2355273"/>
            <a:ext cx="1572355" cy="1863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oltzmann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327" y="2343117"/>
            <a:ext cx="1532157" cy="187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2064327" y="3366655"/>
            <a:ext cx="207818" cy="4572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034280" y="3281172"/>
            <a:ext cx="962756" cy="64500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12" descr="mage result for claude shannon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4" descr="mage result for claude shannon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6" descr="mage result for claude shannon"/>
          <p:cNvSpPr>
            <a:spLocks noChangeAspect="1" noChangeArrowheads="1"/>
          </p:cNvSpPr>
          <p:nvPr/>
        </p:nvSpPr>
        <p:spPr bwMode="auto">
          <a:xfrm>
            <a:off x="304800" y="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38" name="Picture 18" descr="mage result for claude shann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923" y="4889676"/>
            <a:ext cx="1624513" cy="228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2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Shannon’s paper (1948)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Defines </a:t>
            </a:r>
            <a:r>
              <a:rPr lang="en-US" dirty="0" smtClean="0">
                <a:solidFill>
                  <a:srgbClr val="C00000"/>
                </a:solidFill>
              </a:rPr>
              <a:t>entropy </a:t>
            </a:r>
            <a:r>
              <a:rPr lang="en-US" dirty="0" smtClean="0"/>
              <a:t>in the context of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communication</a:t>
            </a:r>
          </a:p>
          <a:p>
            <a:r>
              <a:rPr lang="en-US" dirty="0" smtClean="0"/>
              <a:t>Channel capacity C</a:t>
            </a:r>
          </a:p>
          <a:p>
            <a:r>
              <a:rPr lang="en-US" dirty="0" smtClean="0"/>
              <a:t>Noise in the channel: bit is changed with probability p</a:t>
            </a:r>
          </a:p>
          <a:p>
            <a:r>
              <a:rPr lang="en-US" dirty="0" smtClean="0"/>
              <a:t>Source of entropy H generates a stream of symbols 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solidFill>
                  <a:srgbClr val="C00000"/>
                </a:solidFill>
              </a:rPr>
              <a:t>English text</a:t>
            </a:r>
          </a:p>
          <a:p>
            <a:r>
              <a:rPr lang="en-US" dirty="0" smtClean="0"/>
              <a:t>Q: What is the highest possible rate of transmission?</a:t>
            </a:r>
            <a:endParaRPr lang="en-US" dirty="0"/>
          </a:p>
        </p:txBody>
      </p:sp>
      <p:pic>
        <p:nvPicPr>
          <p:cNvPr id="4" name="Picture 2" descr="mage result for shannon channe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0" t="16070" b="11409"/>
          <a:stretch/>
        </p:blipFill>
        <p:spPr bwMode="auto">
          <a:xfrm>
            <a:off x="6317673" y="540326"/>
            <a:ext cx="5354782" cy="243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69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Brain: a </a:t>
            </a:r>
            <a:r>
              <a:rPr lang="en-US" i="1" dirty="0" err="1" smtClean="0"/>
              <a:t>Uuuuuuge</a:t>
            </a:r>
            <a:r>
              <a:rPr lang="en-US" dirty="0" smtClean="0"/>
              <a:t> directed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600" dirty="0"/>
          </a:p>
          <a:p>
            <a:r>
              <a:rPr lang="en-US" sz="3600" dirty="0" smtClean="0"/>
              <a:t>About 10</a:t>
            </a:r>
            <a:r>
              <a:rPr lang="en-US" sz="3600" baseline="30000" dirty="0" smtClean="0"/>
              <a:t>11</a:t>
            </a:r>
            <a:r>
              <a:rPr lang="en-US" sz="3600" dirty="0" smtClean="0"/>
              <a:t> neurons</a:t>
            </a:r>
          </a:p>
          <a:p>
            <a:r>
              <a:rPr lang="en-US" sz="3600" dirty="0" smtClean="0"/>
              <a:t>Between 10</a:t>
            </a:r>
            <a:r>
              <a:rPr lang="en-US" sz="3600" baseline="30000" dirty="0" smtClean="0"/>
              <a:t>14-15</a:t>
            </a:r>
            <a:r>
              <a:rPr lang="en-US" sz="3600" dirty="0" smtClean="0"/>
              <a:t> synapses</a:t>
            </a:r>
          </a:p>
          <a:p>
            <a:r>
              <a:rPr lang="en-US" sz="3600" dirty="0" smtClean="0"/>
              <a:t>Notice:  this means that every neuron has </a:t>
            </a:r>
            <a:r>
              <a:rPr lang="en-US" sz="3600" dirty="0" smtClean="0">
                <a:solidFill>
                  <a:srgbClr val="C00000"/>
                </a:solidFill>
              </a:rPr>
              <a:t>on average                 </a:t>
            </a:r>
            <a:r>
              <a:rPr lang="en-US" sz="3600" dirty="0" smtClean="0"/>
              <a:t>1000 </a:t>
            </a:r>
            <a:r>
              <a:rPr lang="mr-IN" sz="3600" dirty="0" smtClean="0"/>
              <a:t>–</a:t>
            </a:r>
            <a:r>
              <a:rPr lang="en-US" sz="3600" dirty="0" smtClean="0"/>
              <a:t> 10,000 presynaptic neurons, and again as many postsynaptic ones</a:t>
            </a:r>
          </a:p>
          <a:p>
            <a:r>
              <a:rPr lang="en-US" sz="3600" i="1" dirty="0" smtClean="0">
                <a:solidFill>
                  <a:srgbClr val="C00000"/>
                </a:solidFill>
              </a:rPr>
              <a:t>A random graph?</a:t>
            </a:r>
            <a:endParaRPr lang="en-US" sz="3600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91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Shannon’s first theorem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Theorem 1:  </a:t>
            </a:r>
            <a:r>
              <a:rPr lang="en-US" dirty="0" smtClean="0"/>
              <a:t>Suppose the channel has capacity C bits/sec, the source has entropy H, and there is no noise.  Then the maximum rate (symbols/sec) is C/H:</a:t>
            </a:r>
          </a:p>
          <a:p>
            <a:pPr marL="0" indent="0">
              <a:buNone/>
            </a:pPr>
            <a:r>
              <a:rPr lang="en-US" dirty="0" smtClean="0"/>
              <a:t>a.  No rate greater than C/H can be achieved</a:t>
            </a:r>
          </a:p>
          <a:p>
            <a:pPr marL="514350" indent="-514350">
              <a:buAutoNum type="alphaLcPeriod" startAt="2"/>
            </a:pPr>
            <a:r>
              <a:rPr lang="en-US" dirty="0" smtClean="0"/>
              <a:t>For any </a:t>
            </a:r>
            <a:r>
              <a:rPr lang="en-US" dirty="0" err="1" smtClean="0"/>
              <a:t>ε</a:t>
            </a:r>
            <a:r>
              <a:rPr lang="en-US" dirty="0" smtClean="0"/>
              <a:t> &gt; 0, rate ≥ C/H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ε</a:t>
            </a:r>
            <a:r>
              <a:rPr lang="en-US" dirty="0" smtClean="0"/>
              <a:t> can be achieved by coding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C00000"/>
                </a:solidFill>
              </a:rPr>
              <a:t>Proof of (a):  Recall </a:t>
            </a:r>
            <a:endParaRPr lang="en-US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10" name="Picture 2" descr="mage result for shannon channe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0" t="16070" b="11409"/>
          <a:stretch/>
        </p:blipFill>
        <p:spPr bwMode="auto">
          <a:xfrm>
            <a:off x="4017819" y="4001294"/>
            <a:ext cx="5354782" cy="243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293428" y="5220494"/>
            <a:ext cx="803564" cy="1396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542810" y="4923273"/>
            <a:ext cx="304800" cy="5077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48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Shannon’s first theorem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Theorem 1:  </a:t>
            </a:r>
            <a:r>
              <a:rPr lang="en-US" dirty="0" smtClean="0"/>
              <a:t>Suppose the channel has capacity C bits/sec, the source has entropy H, and there is no noise.  Then the maximum rate (symbols/sec) is C/H:</a:t>
            </a:r>
          </a:p>
          <a:p>
            <a:pPr marL="0" indent="0">
              <a:buNone/>
            </a:pPr>
            <a:r>
              <a:rPr lang="en-US" dirty="0" smtClean="0"/>
              <a:t>a.  No rate greater than C/H can be achieved</a:t>
            </a:r>
          </a:p>
          <a:p>
            <a:pPr marL="514350" indent="-514350">
              <a:buAutoNum type="alphaLcPeriod" startAt="2"/>
            </a:pPr>
            <a:r>
              <a:rPr lang="en-US" dirty="0" smtClean="0"/>
              <a:t>For any </a:t>
            </a:r>
            <a:r>
              <a:rPr lang="en-US" dirty="0" err="1" smtClean="0"/>
              <a:t>ε</a:t>
            </a:r>
            <a:r>
              <a:rPr lang="en-US" dirty="0" smtClean="0"/>
              <a:t> &gt; 0, rate ≥ C/H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ε</a:t>
            </a:r>
            <a:r>
              <a:rPr lang="en-US" dirty="0" smtClean="0"/>
              <a:t> can be achieved by coding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C00000"/>
                </a:solidFill>
              </a:rPr>
              <a:t>Proof of (a)    Lemma</a:t>
            </a:r>
            <a:r>
              <a:rPr lang="en-US" dirty="0" smtClean="0">
                <a:solidFill>
                  <a:srgbClr val="C00000"/>
                </a:solidFill>
              </a:rPr>
              <a:t>: If                                   then H’ ≤ H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</a:rPr>
              <a:t>So, take the </a:t>
            </a:r>
            <a:r>
              <a:rPr lang="en-US" b="1" dirty="0" smtClean="0">
                <a:solidFill>
                  <a:srgbClr val="92D050"/>
                </a:solidFill>
              </a:rPr>
              <a:t>box</a:t>
            </a:r>
            <a:r>
              <a:rPr lang="en-US" dirty="0" smtClean="0">
                <a:solidFill>
                  <a:srgbClr val="C00000"/>
                </a:solidFill>
              </a:rPr>
              <a:t> to be encoder + channel: #symbols/sec = H’/H ≤ C/H</a:t>
            </a:r>
          </a:p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5126184" y="4045520"/>
            <a:ext cx="1343892" cy="80356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4591122" y="4319216"/>
            <a:ext cx="535062" cy="25617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6489196" y="4346921"/>
            <a:ext cx="535062" cy="25617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5859" y="4544288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622479" y="4558138"/>
            <a:ext cx="498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H’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506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Shannon’s first theorem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smtClean="0"/>
              <a:t>Theorem 1:  </a:t>
            </a:r>
            <a:r>
              <a:rPr lang="en-US" dirty="0" smtClean="0"/>
              <a:t>Suppose the channel has capacity C bits/sec, and there is no noise.  Then the maximum rate (symbols/sec) is C/H:</a:t>
            </a:r>
          </a:p>
          <a:p>
            <a:pPr marL="0" indent="0">
              <a:buNone/>
            </a:pPr>
            <a:r>
              <a:rPr lang="en-US" dirty="0" smtClean="0"/>
              <a:t>a.  No rate greater than C/H can be achieved</a:t>
            </a:r>
          </a:p>
          <a:p>
            <a:pPr marL="514350" indent="-514350">
              <a:buAutoNum type="alphaLcPeriod" startAt="2"/>
            </a:pPr>
            <a:r>
              <a:rPr lang="en-US" dirty="0" smtClean="0"/>
              <a:t>For any </a:t>
            </a:r>
            <a:r>
              <a:rPr lang="en-US" dirty="0" err="1" smtClean="0"/>
              <a:t>ε</a:t>
            </a:r>
            <a:r>
              <a:rPr lang="en-US" dirty="0" smtClean="0"/>
              <a:t> &gt; 0, rate ≥ C/H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ε</a:t>
            </a:r>
            <a:r>
              <a:rPr lang="en-US" dirty="0" smtClean="0"/>
              <a:t> can be achieved by coding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C00000"/>
                </a:solidFill>
              </a:rPr>
              <a:t>Proof </a:t>
            </a:r>
            <a:r>
              <a:rPr lang="en-US" b="1" dirty="0">
                <a:solidFill>
                  <a:srgbClr val="C00000"/>
                </a:solidFill>
              </a:rPr>
              <a:t>of </a:t>
            </a:r>
            <a:r>
              <a:rPr lang="en-US" b="1" dirty="0" smtClean="0">
                <a:solidFill>
                  <a:srgbClr val="C00000"/>
                </a:solidFill>
              </a:rPr>
              <a:t>(b):  </a:t>
            </a:r>
            <a:r>
              <a:rPr lang="en-US" dirty="0" smtClean="0">
                <a:solidFill>
                  <a:srgbClr val="C00000"/>
                </a:solidFill>
              </a:rPr>
              <a:t>Encode blocks of m input symbols (where m is large enough to achieve </a:t>
            </a:r>
            <a:r>
              <a:rPr lang="en-US" dirty="0" err="1" smtClean="0">
                <a:solidFill>
                  <a:srgbClr val="C00000"/>
                </a:solidFill>
              </a:rPr>
              <a:t>ε</a:t>
            </a:r>
            <a:r>
              <a:rPr lang="en-US" dirty="0" smtClean="0">
                <a:solidFill>
                  <a:srgbClr val="C00000"/>
                </a:solidFill>
              </a:rPr>
              <a:t>).  The encoding of block B, denoted </a:t>
            </a:r>
            <a:r>
              <a:rPr lang="en-US" b="1" dirty="0" smtClean="0">
                <a:solidFill>
                  <a:srgbClr val="C00000"/>
                </a:solidFill>
              </a:rPr>
              <a:t>e(B), </a:t>
            </a:r>
            <a:r>
              <a:rPr lang="en-US" dirty="0" smtClean="0">
                <a:solidFill>
                  <a:srgbClr val="C00000"/>
                </a:solidFill>
              </a:rPr>
              <a:t>is this: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</a:rPr>
              <a:t>Order all (#symbols)</a:t>
            </a:r>
            <a:r>
              <a:rPr lang="en-US" baseline="30000" dirty="0" smtClean="0">
                <a:solidFill>
                  <a:srgbClr val="C00000"/>
                </a:solidFill>
              </a:rPr>
              <a:t>m </a:t>
            </a:r>
            <a:r>
              <a:rPr lang="en-US" dirty="0" smtClean="0">
                <a:solidFill>
                  <a:srgbClr val="C00000"/>
                </a:solidFill>
              </a:rPr>
              <a:t> blocks in order of decreasing probability.  If B belongs to the blocks of the first half (50%) of probability mass, then the first bit of e(B) is 0, otherwise it is 1.  Repeat for the 25% fractions of this 50%.  And so on until you hit the block itself.  (</a:t>
            </a:r>
            <a:r>
              <a:rPr lang="en-US" dirty="0" err="1" smtClean="0">
                <a:solidFill>
                  <a:srgbClr val="C00000"/>
                </a:solidFill>
              </a:rPr>
              <a:t>Fano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mr-IN" dirty="0" smtClean="0">
                <a:solidFill>
                  <a:srgbClr val="C00000"/>
                </a:solidFill>
              </a:rPr>
              <a:t>–</a:t>
            </a:r>
            <a:r>
              <a:rPr lang="en-US" dirty="0" smtClean="0">
                <a:solidFill>
                  <a:srgbClr val="C00000"/>
                </a:solidFill>
              </a:rPr>
              <a:t> Shannon code)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C00000"/>
                </a:solidFill>
              </a:rPr>
              <a:t>Lemma: The length of the encoding of B, |e(B)| </a:t>
            </a:r>
            <a:r>
              <a:rPr lang="en-US" dirty="0" smtClean="0">
                <a:solidFill>
                  <a:srgbClr val="C00000"/>
                </a:solidFill>
              </a:rPr>
              <a:t>≃  log</a:t>
            </a:r>
            <a:r>
              <a:rPr lang="en-US" baseline="-25000" dirty="0" smtClean="0">
                <a:solidFill>
                  <a:srgbClr val="C00000"/>
                </a:solidFill>
              </a:rPr>
              <a:t>2</a:t>
            </a:r>
            <a:r>
              <a:rPr lang="en-US" dirty="0" smtClean="0">
                <a:solidFill>
                  <a:srgbClr val="C00000"/>
                </a:solidFill>
              </a:rPr>
              <a:t>(1/</a:t>
            </a:r>
            <a:r>
              <a:rPr lang="en-US" dirty="0" err="1" smtClean="0">
                <a:solidFill>
                  <a:srgbClr val="C00000"/>
                </a:solidFill>
              </a:rPr>
              <a:t>prob</a:t>
            </a:r>
            <a:r>
              <a:rPr lang="en-US" dirty="0" smtClean="0">
                <a:solidFill>
                  <a:srgbClr val="C00000"/>
                </a:solidFill>
              </a:rPr>
              <a:t>[B])</a:t>
            </a: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7243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 with noise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Suppose that the channel has capacity C bits/</a:t>
            </a:r>
            <a:r>
              <a:rPr lang="en-US" dirty="0"/>
              <a:t>s</a:t>
            </a:r>
            <a:r>
              <a:rPr lang="en-US" dirty="0" smtClean="0"/>
              <a:t>ec </a:t>
            </a:r>
            <a:r>
              <a:rPr lang="en-US" b="1" i="1" dirty="0" smtClean="0">
                <a:solidFill>
                  <a:srgbClr val="C00000"/>
                </a:solidFill>
              </a:rPr>
              <a:t>but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with probability p a bit is flipped</a:t>
            </a:r>
          </a:p>
          <a:p>
            <a:r>
              <a:rPr lang="en-US" dirty="0" smtClean="0"/>
              <a:t>Say C = 100 and p = 0.01</a:t>
            </a:r>
          </a:p>
          <a:p>
            <a:r>
              <a:rPr lang="en-US" dirty="0" smtClean="0"/>
              <a:t>What is the </a:t>
            </a:r>
            <a:r>
              <a:rPr lang="en-US" b="1" i="1" dirty="0" smtClean="0">
                <a:solidFill>
                  <a:srgbClr val="C00000"/>
                </a:solidFill>
              </a:rPr>
              <a:t>equivalent noiseless capacity?  </a:t>
            </a:r>
            <a:r>
              <a:rPr lang="en-US" dirty="0" smtClean="0"/>
              <a:t>99? Or perhaps </a:t>
            </a:r>
            <a:r>
              <a:rPr lang="en-US" b="1" i="1" dirty="0" smtClean="0">
                <a:solidFill>
                  <a:srgbClr val="C00000"/>
                </a:solidFill>
              </a:rPr>
              <a:t>92</a:t>
            </a:r>
            <a:r>
              <a:rPr lang="en-US" dirty="0" smtClean="0"/>
              <a:t>?</a:t>
            </a:r>
          </a:p>
          <a:p>
            <a:r>
              <a:rPr lang="en-US" dirty="0" smtClean="0"/>
              <a:t>We can fight noise through encoding.  For example, repeat each bit three times and take majority in each triple</a:t>
            </a:r>
          </a:p>
          <a:p>
            <a:r>
              <a:rPr lang="en-US" dirty="0" smtClean="0"/>
              <a:t>Channel capacity becomes C’ = 33.3, p’ = 0.000301</a:t>
            </a:r>
          </a:p>
          <a:p>
            <a:r>
              <a:rPr lang="en-US" dirty="0" smtClean="0"/>
              <a:t>Capacity </a:t>
            </a:r>
            <a:r>
              <a:rPr lang="mr-IN" dirty="0" smtClean="0"/>
              <a:t>–</a:t>
            </a:r>
            <a:r>
              <a:rPr lang="en-US" dirty="0" smtClean="0"/>
              <a:t> noise tradeoff.  </a:t>
            </a:r>
          </a:p>
          <a:p>
            <a:r>
              <a:rPr lang="en-US" dirty="0" smtClean="0"/>
              <a:t>Can we do better?  ”Zero noise?”  How about </a:t>
            </a:r>
            <a:r>
              <a:rPr lang="en-US" b="1" i="1" dirty="0" smtClean="0">
                <a:solidFill>
                  <a:srgbClr val="C00000"/>
                </a:solidFill>
              </a:rPr>
              <a:t>this</a:t>
            </a:r>
            <a:r>
              <a:rPr lang="en-US" dirty="0" smtClean="0"/>
              <a:t>?</a:t>
            </a:r>
          </a:p>
          <a:p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5211243" y="3633757"/>
            <a:ext cx="2678115" cy="208655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64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capacity of a channel with noise is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C’ = C (1- H({p,1-p}))</a:t>
            </a:r>
          </a:p>
          <a:p>
            <a:pPr marL="0" indent="0" algn="ctr">
              <a:buNone/>
            </a:pPr>
            <a:r>
              <a:rPr lang="en-US" sz="4000" dirty="0" smtClean="0"/>
              <a:t>=C (1-h(p))</a:t>
            </a:r>
          </a:p>
          <a:p>
            <a:pPr marL="0" indent="0" algn="ctr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 smtClean="0"/>
              <a:t>When p = ½ then C’ = 0 </a:t>
            </a:r>
          </a:p>
          <a:p>
            <a:pPr marL="0" indent="0">
              <a:buNone/>
            </a:pPr>
            <a:r>
              <a:rPr lang="en-US" sz="4000" dirty="0" smtClean="0"/>
              <a:t>Appropriately, because in this case the chance of </a:t>
            </a:r>
            <a:r>
              <a:rPr lang="en-US" sz="4000" dirty="0" smtClean="0">
                <a:solidFill>
                  <a:srgbClr val="C00000"/>
                </a:solidFill>
              </a:rPr>
              <a:t>equivocation</a:t>
            </a:r>
            <a:r>
              <a:rPr lang="en-US" sz="4000" dirty="0" smtClean="0"/>
              <a:t> (uncertainty, error) becomes 1.  </a:t>
            </a:r>
          </a:p>
          <a:p>
            <a:pPr marL="0" indent="0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4087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Equivocation?  Relative and conditional entropy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 smtClean="0"/>
              <a:t>Two data streams, x and 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 smtClean="0"/>
              <a:t>(input of the encoder, output of the decoder)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 smtClean="0"/>
              <a:t>Entropy of the joint distribution </a:t>
            </a:r>
            <a:r>
              <a:rPr lang="en-US" sz="3200" b="1" dirty="0" smtClean="0">
                <a:solidFill>
                  <a:srgbClr val="C00000"/>
                </a:solidFill>
              </a:rPr>
              <a:t>H(</a:t>
            </a:r>
            <a:r>
              <a:rPr lang="en-US" sz="3200" b="1" dirty="0" err="1" smtClean="0">
                <a:solidFill>
                  <a:srgbClr val="C00000"/>
                </a:solidFill>
              </a:rPr>
              <a:t>x,y</a:t>
            </a:r>
            <a:r>
              <a:rPr lang="en-US" sz="3200" b="1" dirty="0" smtClean="0">
                <a:solidFill>
                  <a:srgbClr val="C00000"/>
                </a:solidFill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 smtClean="0"/>
              <a:t>Bayes (or chain) rule:  </a:t>
            </a:r>
            <a:r>
              <a:rPr lang="en-US" sz="3200" b="1" dirty="0" smtClean="0">
                <a:solidFill>
                  <a:srgbClr val="C00000"/>
                </a:solidFill>
              </a:rPr>
              <a:t>H(</a:t>
            </a:r>
            <a:r>
              <a:rPr lang="en-US" sz="3200" b="1" dirty="0" err="1" smtClean="0">
                <a:solidFill>
                  <a:srgbClr val="C00000"/>
                </a:solidFill>
              </a:rPr>
              <a:t>x,y</a:t>
            </a:r>
            <a:r>
              <a:rPr lang="en-US" sz="3200" b="1" dirty="0" smtClean="0">
                <a:solidFill>
                  <a:srgbClr val="C00000"/>
                </a:solidFill>
              </a:rPr>
              <a:t>) = H(x) + H(</a:t>
            </a:r>
            <a:r>
              <a:rPr lang="en-US" sz="3200" b="1" dirty="0" err="1" smtClean="0">
                <a:solidFill>
                  <a:srgbClr val="C00000"/>
                </a:solidFill>
              </a:rPr>
              <a:t>y|x</a:t>
            </a:r>
            <a:r>
              <a:rPr lang="en-US" sz="3200" b="1" dirty="0" smtClean="0">
                <a:solidFill>
                  <a:srgbClr val="C00000"/>
                </a:solidFill>
              </a:rPr>
              <a:t>) = H(y) + H(</a:t>
            </a:r>
            <a:r>
              <a:rPr lang="en-US" sz="3200" b="1" dirty="0" err="1" smtClean="0">
                <a:solidFill>
                  <a:srgbClr val="C00000"/>
                </a:solidFill>
              </a:rPr>
              <a:t>x|y</a:t>
            </a:r>
            <a:r>
              <a:rPr lang="en-US" sz="3200" b="1" dirty="0" smtClean="0">
                <a:solidFill>
                  <a:srgbClr val="C00000"/>
                </a:solidFill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b="1" dirty="0" smtClean="0">
                <a:solidFill>
                  <a:srgbClr val="C00000"/>
                </a:solidFill>
              </a:rPr>
              <a:t>H(</a:t>
            </a:r>
            <a:r>
              <a:rPr lang="en-US" sz="3200" b="1" dirty="0" err="1" smtClean="0">
                <a:solidFill>
                  <a:srgbClr val="C00000"/>
                </a:solidFill>
              </a:rPr>
              <a:t>y|x</a:t>
            </a:r>
            <a:r>
              <a:rPr lang="en-US" sz="3200" b="1" dirty="0" smtClean="0">
                <a:solidFill>
                  <a:srgbClr val="C00000"/>
                </a:solidFill>
              </a:rPr>
              <a:t>) </a:t>
            </a:r>
            <a:r>
              <a:rPr lang="en-US" sz="3200" dirty="0" smtClean="0"/>
              <a:t>is a measure of how surprised you are looking at 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dirty="0"/>
              <a:t> </a:t>
            </a:r>
            <a:r>
              <a:rPr lang="en-US" sz="3200" dirty="0" smtClean="0"/>
              <a:t>  if you know x. 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 smtClean="0"/>
              <a:t>This is the </a:t>
            </a:r>
            <a:r>
              <a:rPr lang="en-US" sz="3200" b="1" dirty="0" smtClean="0">
                <a:solidFill>
                  <a:srgbClr val="C00000"/>
                </a:solidFill>
              </a:rPr>
              <a:t>equivocation</a:t>
            </a:r>
            <a:r>
              <a:rPr lang="en-US" sz="3200" dirty="0" smtClean="0"/>
              <a:t> of the transmission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47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Shannon’s second theorem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Theorem 2: </a:t>
            </a:r>
            <a:r>
              <a:rPr lang="en-US" dirty="0" smtClean="0"/>
              <a:t> If </a:t>
            </a:r>
            <a:r>
              <a:rPr lang="en-US" dirty="0" smtClean="0"/>
              <a:t>the </a:t>
            </a:r>
            <a:r>
              <a:rPr lang="en-US" dirty="0" smtClean="0"/>
              <a:t>channel has capacity C and noise p &lt; ½ then</a:t>
            </a:r>
          </a:p>
          <a:p>
            <a:pPr marL="0" indent="0">
              <a:buNone/>
            </a:pPr>
            <a:r>
              <a:rPr lang="en-US" dirty="0" smtClean="0"/>
              <a:t>(a) Any rate R &lt; C (1</a:t>
            </a:r>
            <a:r>
              <a:rPr lang="mr-IN" dirty="0" smtClean="0"/>
              <a:t>–</a:t>
            </a:r>
            <a:r>
              <a:rPr lang="en-US" dirty="0" smtClean="0"/>
              <a:t> h(p)) can be achieved by coding</a:t>
            </a:r>
          </a:p>
          <a:p>
            <a:pPr marL="0" indent="0">
              <a:buNone/>
            </a:pPr>
            <a:r>
              <a:rPr lang="en-US" dirty="0" smtClean="0"/>
              <a:t>(b) No rate greater than C (1 </a:t>
            </a:r>
            <a:r>
              <a:rPr lang="mr-IN" dirty="0" smtClean="0"/>
              <a:t>–</a:t>
            </a:r>
            <a:r>
              <a:rPr lang="en-US" dirty="0" smtClean="0"/>
              <a:t> h(p)) can be achieved</a:t>
            </a:r>
          </a:p>
          <a:p>
            <a:pPr marL="0" indent="0">
              <a:buNone/>
            </a:pPr>
            <a:r>
              <a:rPr lang="de-DE" dirty="0" smtClean="0"/>
              <a:t>(c)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equivocation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allowed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endParaRPr lang="de-DE" dirty="0" smtClean="0"/>
          </a:p>
          <a:p>
            <a:pPr marL="0" indent="0">
              <a:buNone/>
            </a:pPr>
            <a:r>
              <a:rPr lang="de-DE" dirty="0" err="1" smtClean="0"/>
              <a:t>attainable</a:t>
            </a:r>
            <a:r>
              <a:rPr lang="de-DE" dirty="0" smtClean="0"/>
              <a:t> </a:t>
            </a:r>
            <a:r>
              <a:rPr lang="de-DE" dirty="0" err="1" smtClean="0"/>
              <a:t>region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shown</a:t>
            </a:r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90769"/>
            <a:ext cx="5457887" cy="297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24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Shannon’s second theorem, part (a)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Theorem 2: </a:t>
            </a:r>
            <a:r>
              <a:rPr lang="en-US" dirty="0" smtClean="0"/>
              <a:t> If a channel has capacity C and noise p &lt; ½ then</a:t>
            </a:r>
          </a:p>
          <a:p>
            <a:pPr marL="514350" indent="-514350">
              <a:buAutoNum type="alphaLcParenBoth"/>
            </a:pPr>
            <a:r>
              <a:rPr lang="en-US" dirty="0" smtClean="0"/>
              <a:t>Any rate R &lt; C (1</a:t>
            </a:r>
            <a:r>
              <a:rPr lang="mr-IN" dirty="0" smtClean="0"/>
              <a:t>–</a:t>
            </a:r>
            <a:r>
              <a:rPr lang="en-US" dirty="0" smtClean="0"/>
              <a:t> h(p)) can be achieved by coding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>
                <a:solidFill>
                  <a:srgbClr val="C00000"/>
                </a:solidFill>
              </a:rPr>
              <a:t>Proof of (a):  </a:t>
            </a:r>
            <a:r>
              <a:rPr lang="en-US" dirty="0" smtClean="0">
                <a:solidFill>
                  <a:srgbClr val="C00000"/>
                </a:solidFill>
              </a:rPr>
              <a:t>Consider a long bit string B of length m.  Map each to a random bit string c(B) of length m + r, where r is the redundancy afforded by the excess of C over R.  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</a:rPr>
              <a:t>Remarkably, after c(B) is transmitted as a corrupted bit string A, B can be recovered from A as the closest code to it.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</a:rPr>
              <a:t>This is because the “balls” around all c(B)s and radius p(</a:t>
            </a:r>
            <a:r>
              <a:rPr lang="en-US" dirty="0" err="1" smtClean="0">
                <a:solidFill>
                  <a:srgbClr val="C00000"/>
                </a:solidFill>
              </a:rPr>
              <a:t>m+r</a:t>
            </a:r>
            <a:r>
              <a:rPr lang="en-US" dirty="0" smtClean="0">
                <a:solidFill>
                  <a:srgbClr val="C00000"/>
                </a:solidFill>
              </a:rPr>
              <a:t>) are disjoint (with high probability).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5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Shannon’s second theorem, parts (b) and </a:t>
            </a:r>
            <a:r>
              <a:rPr lang="de-DE" dirty="0" smtClean="0"/>
              <a:t>(c)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Theorem 2: </a:t>
            </a:r>
            <a:r>
              <a:rPr lang="en-US" dirty="0" smtClean="0"/>
              <a:t>(b) No rate greater than C (1 </a:t>
            </a:r>
            <a:r>
              <a:rPr lang="mr-IN" dirty="0" smtClean="0"/>
              <a:t>–</a:t>
            </a:r>
            <a:r>
              <a:rPr lang="en-US" dirty="0" smtClean="0"/>
              <a:t> h(p)) can be achieved</a:t>
            </a:r>
          </a:p>
          <a:p>
            <a:pPr marL="0" indent="0">
              <a:buNone/>
            </a:pPr>
            <a:r>
              <a:rPr lang="de-DE" dirty="0"/>
              <a:t>c)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equivocation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allowed</a:t>
            </a:r>
            <a:r>
              <a:rPr lang="de-DE" dirty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attainable</a:t>
            </a:r>
            <a:r>
              <a:rPr lang="de-DE" dirty="0" smtClean="0"/>
              <a:t> </a:t>
            </a:r>
            <a:r>
              <a:rPr lang="de-DE" dirty="0" err="1"/>
              <a:t>region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shown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Proof of </a:t>
            </a:r>
            <a:r>
              <a:rPr lang="en-US" b="1" dirty="0" smtClean="0">
                <a:solidFill>
                  <a:srgbClr val="C00000"/>
                </a:solidFill>
              </a:rPr>
              <a:t>(b) and </a:t>
            </a:r>
            <a:r>
              <a:rPr lang="de-DE" b="1" dirty="0" smtClean="0">
                <a:solidFill>
                  <a:srgbClr val="C00000"/>
                </a:solidFill>
              </a:rPr>
              <a:t>(c)</a:t>
            </a:r>
            <a:r>
              <a:rPr lang="en-US" b="1" dirty="0" smtClean="0">
                <a:solidFill>
                  <a:srgbClr val="C00000"/>
                </a:solidFill>
              </a:rPr>
              <a:t>:  </a:t>
            </a:r>
            <a:r>
              <a:rPr lang="en-US" dirty="0" smtClean="0">
                <a:solidFill>
                  <a:srgbClr val="C00000"/>
                </a:solidFill>
              </a:rPr>
              <a:t>If the code has redundancy less than C h(p), the balls centered at any code word will intersect with large probability and equivocation results</a:t>
            </a:r>
            <a:r>
              <a:rPr lang="en-US" b="1" dirty="0" smtClean="0">
                <a:solidFill>
                  <a:srgbClr val="C00000"/>
                </a:solidFill>
              </a:rPr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391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OK, back to information and neurons, some basic facts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600" dirty="0" smtClean="0"/>
              <a:t>We have introduced some important concepts in entropy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600" dirty="0"/>
              <a:t>Entropy of the joint distribution </a:t>
            </a:r>
            <a:r>
              <a:rPr lang="en-US" sz="3600" b="1" dirty="0">
                <a:solidFill>
                  <a:srgbClr val="C00000"/>
                </a:solidFill>
              </a:rPr>
              <a:t>H(</a:t>
            </a:r>
            <a:r>
              <a:rPr lang="en-US" sz="3600" b="1" dirty="0" err="1">
                <a:solidFill>
                  <a:srgbClr val="C00000"/>
                </a:solidFill>
              </a:rPr>
              <a:t>x,y</a:t>
            </a:r>
            <a:r>
              <a:rPr lang="en-US" sz="3600" b="1" dirty="0">
                <a:solidFill>
                  <a:srgbClr val="C00000"/>
                </a:solidFill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600" dirty="0" smtClean="0"/>
              <a:t>Conditional entropy </a:t>
            </a:r>
            <a:r>
              <a:rPr lang="en-US" sz="3600" b="1" dirty="0" smtClean="0">
                <a:solidFill>
                  <a:srgbClr val="C00000"/>
                </a:solidFill>
              </a:rPr>
              <a:t>H(</a:t>
            </a:r>
            <a:r>
              <a:rPr lang="en-US" sz="3600" b="1" dirty="0" err="1" smtClean="0">
                <a:solidFill>
                  <a:srgbClr val="C00000"/>
                </a:solidFill>
              </a:rPr>
              <a:t>x|y</a:t>
            </a:r>
            <a:r>
              <a:rPr lang="en-US" sz="3600" b="1" dirty="0" smtClean="0">
                <a:solidFill>
                  <a:srgbClr val="C00000"/>
                </a:solidFill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600" dirty="0" smtClean="0"/>
              <a:t> </a:t>
            </a:r>
            <a:r>
              <a:rPr lang="en-US" sz="3600" dirty="0" smtClean="0"/>
              <a:t>Chain rule:  </a:t>
            </a:r>
            <a:r>
              <a:rPr lang="en-US" sz="3600" b="1" dirty="0" smtClean="0">
                <a:solidFill>
                  <a:srgbClr val="C00000"/>
                </a:solidFill>
              </a:rPr>
              <a:t>H(</a:t>
            </a:r>
            <a:r>
              <a:rPr lang="en-US" sz="3600" b="1" dirty="0" err="1" smtClean="0">
                <a:solidFill>
                  <a:srgbClr val="C00000"/>
                </a:solidFill>
              </a:rPr>
              <a:t>x,y</a:t>
            </a:r>
            <a:r>
              <a:rPr lang="en-US" sz="3600" b="1" dirty="0">
                <a:solidFill>
                  <a:srgbClr val="C00000"/>
                </a:solidFill>
              </a:rPr>
              <a:t>) = H(x) + H(</a:t>
            </a:r>
            <a:r>
              <a:rPr lang="en-US" sz="3600" b="1" dirty="0" err="1">
                <a:solidFill>
                  <a:srgbClr val="C00000"/>
                </a:solidFill>
              </a:rPr>
              <a:t>y|x</a:t>
            </a:r>
            <a:r>
              <a:rPr lang="en-US" sz="3600" b="1" dirty="0">
                <a:solidFill>
                  <a:srgbClr val="C00000"/>
                </a:solidFill>
              </a:rPr>
              <a:t>) = H(y) + H(</a:t>
            </a:r>
            <a:r>
              <a:rPr lang="en-US" sz="3600" b="1" dirty="0" err="1">
                <a:solidFill>
                  <a:srgbClr val="C00000"/>
                </a:solidFill>
              </a:rPr>
              <a:t>x|y</a:t>
            </a:r>
            <a:r>
              <a:rPr lang="en-US" sz="3600" b="1" dirty="0">
                <a:solidFill>
                  <a:srgbClr val="C00000"/>
                </a:solidFill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600" dirty="0" smtClean="0"/>
              <a:t>Mutual information: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rgbClr val="C00000"/>
                </a:solidFill>
              </a:rPr>
              <a:t>I(x, y) = </a:t>
            </a:r>
            <a:r>
              <a:rPr lang="en-US" sz="3600" b="1" dirty="0" err="1" smtClean="0">
                <a:solidFill>
                  <a:srgbClr val="C00000"/>
                </a:solidFill>
              </a:rPr>
              <a:t>Σ</a:t>
            </a:r>
            <a:r>
              <a:rPr lang="en-US" sz="3600" b="1" baseline="-25000" dirty="0" err="1" smtClean="0">
                <a:solidFill>
                  <a:srgbClr val="C00000"/>
                </a:solidFill>
              </a:rPr>
              <a:t>i,j</a:t>
            </a:r>
            <a:r>
              <a:rPr lang="en-US" sz="3600" b="1" baseline="-25000" dirty="0" smtClean="0">
                <a:solidFill>
                  <a:srgbClr val="C00000"/>
                </a:solidFill>
              </a:rPr>
              <a:t> </a:t>
            </a:r>
            <a:r>
              <a:rPr lang="en-US" sz="3600" b="1" dirty="0" err="1" smtClean="0">
                <a:solidFill>
                  <a:srgbClr val="C00000"/>
                </a:solidFill>
              </a:rPr>
              <a:t>Prob</a:t>
            </a:r>
            <a:r>
              <a:rPr lang="en-US" sz="3600" b="1" dirty="0" smtClean="0">
                <a:solidFill>
                  <a:srgbClr val="C00000"/>
                </a:solidFill>
              </a:rPr>
              <a:t>[</a:t>
            </a:r>
            <a:r>
              <a:rPr lang="en-US" sz="3600" b="1" dirty="0" err="1" smtClean="0">
                <a:solidFill>
                  <a:srgbClr val="C00000"/>
                </a:solidFill>
              </a:rPr>
              <a:t>i,j</a:t>
            </a:r>
            <a:r>
              <a:rPr lang="en-US" sz="3600" b="1" dirty="0" smtClean="0">
                <a:solidFill>
                  <a:srgbClr val="C00000"/>
                </a:solidFill>
              </a:rPr>
              <a:t>] log</a:t>
            </a:r>
            <a:r>
              <a:rPr lang="en-US" sz="3600" b="1" baseline="-25000" dirty="0" smtClean="0">
                <a:solidFill>
                  <a:srgbClr val="C00000"/>
                </a:solidFill>
              </a:rPr>
              <a:t>2</a:t>
            </a:r>
            <a:r>
              <a:rPr lang="en-US" sz="3600" b="1" dirty="0" smtClean="0">
                <a:solidFill>
                  <a:srgbClr val="C00000"/>
                </a:solidFill>
              </a:rPr>
              <a:t>(</a:t>
            </a:r>
            <a:r>
              <a:rPr lang="en-US" sz="3600" b="1" dirty="0" err="1" smtClean="0">
                <a:solidFill>
                  <a:srgbClr val="C00000"/>
                </a:solidFill>
              </a:rPr>
              <a:t>Prob</a:t>
            </a:r>
            <a:r>
              <a:rPr lang="en-US" sz="3600" b="1" dirty="0" smtClean="0">
                <a:solidFill>
                  <a:srgbClr val="C00000"/>
                </a:solidFill>
              </a:rPr>
              <a:t>[</a:t>
            </a:r>
            <a:r>
              <a:rPr lang="en-US" sz="3600" b="1" dirty="0" err="1" smtClean="0">
                <a:solidFill>
                  <a:srgbClr val="C00000"/>
                </a:solidFill>
              </a:rPr>
              <a:t>i,j</a:t>
            </a:r>
            <a:r>
              <a:rPr lang="en-US" sz="3600" b="1" dirty="0" smtClean="0">
                <a:solidFill>
                  <a:srgbClr val="C00000"/>
                </a:solidFill>
              </a:rPr>
              <a:t>]/</a:t>
            </a:r>
            <a:r>
              <a:rPr lang="en-US" sz="3600" b="1" dirty="0" err="1" smtClean="0">
                <a:solidFill>
                  <a:srgbClr val="C00000"/>
                </a:solidFill>
              </a:rPr>
              <a:t>Prob</a:t>
            </a:r>
            <a:r>
              <a:rPr lang="en-US" sz="3600" b="1" dirty="0" smtClean="0">
                <a:solidFill>
                  <a:srgbClr val="C00000"/>
                </a:solidFill>
              </a:rPr>
              <a:t>[</a:t>
            </a:r>
            <a:r>
              <a:rPr lang="en-US" sz="3600" b="1" dirty="0" err="1" smtClean="0">
                <a:solidFill>
                  <a:srgbClr val="C00000"/>
                </a:solidFill>
              </a:rPr>
              <a:t>i</a:t>
            </a:r>
            <a:r>
              <a:rPr lang="en-US" sz="3600" b="1" dirty="0" smtClean="0">
                <a:solidFill>
                  <a:srgbClr val="C00000"/>
                </a:solidFill>
              </a:rPr>
              <a:t>] </a:t>
            </a:r>
            <a:r>
              <a:rPr lang="en-US" sz="3600" b="1" dirty="0" err="1" smtClean="0">
                <a:solidFill>
                  <a:srgbClr val="C00000"/>
                </a:solidFill>
              </a:rPr>
              <a:t>Prob</a:t>
            </a:r>
            <a:r>
              <a:rPr lang="en-US" sz="3600" b="1" dirty="0" smtClean="0">
                <a:solidFill>
                  <a:srgbClr val="C00000"/>
                </a:solidFill>
              </a:rPr>
              <a:t>[j])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Erdo”s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Renyi</a:t>
            </a:r>
            <a:r>
              <a:rPr lang="en-US" dirty="0" smtClean="0"/>
              <a:t> graphs</a:t>
            </a:r>
            <a:endParaRPr lang="en-US" dirty="0"/>
          </a:p>
        </p:txBody>
      </p:sp>
      <p:pic>
        <p:nvPicPr>
          <p:cNvPr id="1026" name="Picture 2" descr="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18" y="2108560"/>
            <a:ext cx="10515600" cy="377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49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OK, back to information and neurons, some basic facts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600" dirty="0" smtClean="0"/>
              <a:t>Mutual information: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rgbClr val="C00000"/>
                </a:solidFill>
              </a:rPr>
              <a:t>I(x, y) = </a:t>
            </a:r>
            <a:r>
              <a:rPr lang="en-US" sz="3600" b="1" dirty="0" err="1" smtClean="0">
                <a:solidFill>
                  <a:srgbClr val="C00000"/>
                </a:solidFill>
              </a:rPr>
              <a:t>Σ</a:t>
            </a:r>
            <a:r>
              <a:rPr lang="en-US" sz="3600" b="1" baseline="-25000" dirty="0" err="1" smtClean="0">
                <a:solidFill>
                  <a:srgbClr val="C00000"/>
                </a:solidFill>
              </a:rPr>
              <a:t>i,j</a:t>
            </a:r>
            <a:r>
              <a:rPr lang="en-US" sz="3600" b="1" baseline="-25000" dirty="0" smtClean="0">
                <a:solidFill>
                  <a:srgbClr val="C00000"/>
                </a:solidFill>
              </a:rPr>
              <a:t> </a:t>
            </a:r>
            <a:r>
              <a:rPr lang="en-US" sz="3600" b="1" dirty="0" err="1" smtClean="0">
                <a:solidFill>
                  <a:srgbClr val="C00000"/>
                </a:solidFill>
              </a:rPr>
              <a:t>Prob</a:t>
            </a:r>
            <a:r>
              <a:rPr lang="en-US" sz="3600" b="1" dirty="0" smtClean="0">
                <a:solidFill>
                  <a:srgbClr val="C00000"/>
                </a:solidFill>
              </a:rPr>
              <a:t>[</a:t>
            </a:r>
            <a:r>
              <a:rPr lang="en-US" sz="3600" b="1" dirty="0" err="1">
                <a:solidFill>
                  <a:srgbClr val="C00000"/>
                </a:solidFill>
              </a:rPr>
              <a:t>i</a:t>
            </a:r>
            <a:r>
              <a:rPr lang="en-US" sz="3600" b="1" dirty="0" err="1" smtClean="0">
                <a:solidFill>
                  <a:srgbClr val="C00000"/>
                </a:solidFill>
              </a:rPr>
              <a:t>,j</a:t>
            </a:r>
            <a:r>
              <a:rPr lang="en-US" sz="3600" b="1" dirty="0" smtClean="0">
                <a:solidFill>
                  <a:srgbClr val="C00000"/>
                </a:solidFill>
              </a:rPr>
              <a:t>] log</a:t>
            </a:r>
            <a:r>
              <a:rPr lang="en-US" sz="3600" b="1" baseline="-25000" dirty="0" smtClean="0">
                <a:solidFill>
                  <a:srgbClr val="C00000"/>
                </a:solidFill>
              </a:rPr>
              <a:t>2</a:t>
            </a:r>
            <a:r>
              <a:rPr lang="en-US" sz="3600" b="1" dirty="0" smtClean="0">
                <a:solidFill>
                  <a:srgbClr val="C00000"/>
                </a:solidFill>
              </a:rPr>
              <a:t>(</a:t>
            </a:r>
            <a:r>
              <a:rPr lang="en-US" sz="3600" b="1" dirty="0" err="1" smtClean="0">
                <a:solidFill>
                  <a:srgbClr val="C00000"/>
                </a:solidFill>
              </a:rPr>
              <a:t>Prob</a:t>
            </a:r>
            <a:r>
              <a:rPr lang="en-US" sz="3600" b="1" dirty="0" smtClean="0">
                <a:solidFill>
                  <a:srgbClr val="C00000"/>
                </a:solidFill>
              </a:rPr>
              <a:t>[</a:t>
            </a:r>
            <a:r>
              <a:rPr lang="en-US" sz="3600" b="1" dirty="0" err="1" smtClean="0">
                <a:solidFill>
                  <a:srgbClr val="C00000"/>
                </a:solidFill>
              </a:rPr>
              <a:t>i,j</a:t>
            </a:r>
            <a:r>
              <a:rPr lang="en-US" sz="3600" b="1" dirty="0" smtClean="0">
                <a:solidFill>
                  <a:srgbClr val="C00000"/>
                </a:solidFill>
              </a:rPr>
              <a:t>]/</a:t>
            </a:r>
            <a:r>
              <a:rPr lang="en-US" sz="3600" b="1" dirty="0" err="1" smtClean="0">
                <a:solidFill>
                  <a:srgbClr val="C00000"/>
                </a:solidFill>
              </a:rPr>
              <a:t>Prob</a:t>
            </a:r>
            <a:r>
              <a:rPr lang="en-US" sz="3600" b="1" dirty="0" smtClean="0">
                <a:solidFill>
                  <a:srgbClr val="C00000"/>
                </a:solidFill>
              </a:rPr>
              <a:t>[</a:t>
            </a:r>
            <a:r>
              <a:rPr lang="en-US" sz="3600" b="1" dirty="0" err="1" smtClean="0">
                <a:solidFill>
                  <a:srgbClr val="C00000"/>
                </a:solidFill>
              </a:rPr>
              <a:t>i</a:t>
            </a:r>
            <a:r>
              <a:rPr lang="en-US" sz="3600" b="1" dirty="0" smtClean="0">
                <a:solidFill>
                  <a:srgbClr val="C00000"/>
                </a:solidFill>
              </a:rPr>
              <a:t>] </a:t>
            </a:r>
            <a:r>
              <a:rPr lang="en-US" sz="3600" b="1" dirty="0" err="1" smtClean="0">
                <a:solidFill>
                  <a:srgbClr val="C00000"/>
                </a:solidFill>
              </a:rPr>
              <a:t>Prob</a:t>
            </a:r>
            <a:r>
              <a:rPr lang="en-US" sz="3600" b="1" dirty="0" smtClean="0">
                <a:solidFill>
                  <a:srgbClr val="C00000"/>
                </a:solidFill>
              </a:rPr>
              <a:t>[j])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sz="3600" b="1" dirty="0" smtClean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600" dirty="0" err="1" smtClean="0"/>
              <a:t>Kullback-Leibler</a:t>
            </a:r>
            <a:r>
              <a:rPr lang="en-US" sz="3600" dirty="0" smtClean="0"/>
              <a:t> divergence of two distributions P, Q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rgbClr val="C00000"/>
                </a:solidFill>
              </a:rPr>
              <a:t>KL(P,Q) </a:t>
            </a:r>
            <a:r>
              <a:rPr lang="en-US" sz="3600" dirty="0" smtClean="0">
                <a:solidFill>
                  <a:srgbClr val="00B0F0"/>
                </a:solidFill>
              </a:rPr>
              <a:t>(≠ KL(Q,P)) </a:t>
            </a:r>
            <a:r>
              <a:rPr lang="en-US" sz="3600" b="1" dirty="0" smtClean="0">
                <a:solidFill>
                  <a:srgbClr val="C00000"/>
                </a:solidFill>
              </a:rPr>
              <a:t>=  </a:t>
            </a:r>
            <a:r>
              <a:rPr lang="en-US" sz="3600" b="1" dirty="0" err="1" smtClean="0">
                <a:solidFill>
                  <a:srgbClr val="C00000"/>
                </a:solidFill>
              </a:rPr>
              <a:t>Σ</a:t>
            </a:r>
            <a:r>
              <a:rPr lang="en-US" sz="3600" b="1" baseline="-25000" dirty="0" err="1" smtClean="0">
                <a:solidFill>
                  <a:srgbClr val="C00000"/>
                </a:solidFill>
              </a:rPr>
              <a:t>i</a:t>
            </a:r>
            <a:r>
              <a:rPr lang="en-US" sz="3600" b="1" baseline="-25000" dirty="0" smtClean="0">
                <a:solidFill>
                  <a:srgbClr val="C00000"/>
                </a:solidFill>
              </a:rPr>
              <a:t> </a:t>
            </a:r>
            <a:r>
              <a:rPr lang="en-US" sz="3600" b="1" dirty="0" smtClean="0">
                <a:solidFill>
                  <a:srgbClr val="C00000"/>
                </a:solidFill>
              </a:rPr>
              <a:t>P[</a:t>
            </a:r>
            <a:r>
              <a:rPr lang="en-US" sz="3600" b="1" dirty="0" err="1" smtClean="0">
                <a:solidFill>
                  <a:srgbClr val="C00000"/>
                </a:solidFill>
              </a:rPr>
              <a:t>i</a:t>
            </a:r>
            <a:r>
              <a:rPr lang="en-US" sz="3600" b="1" dirty="0" smtClean="0">
                <a:solidFill>
                  <a:srgbClr val="C00000"/>
                </a:solidFill>
              </a:rPr>
              <a:t>] log</a:t>
            </a:r>
            <a:r>
              <a:rPr lang="en-US" sz="3600" b="1" baseline="-25000" dirty="0" smtClean="0">
                <a:solidFill>
                  <a:srgbClr val="C00000"/>
                </a:solidFill>
              </a:rPr>
              <a:t>2</a:t>
            </a:r>
            <a:r>
              <a:rPr lang="en-US" sz="3600" b="1" dirty="0" smtClean="0">
                <a:solidFill>
                  <a:srgbClr val="C00000"/>
                </a:solidFill>
              </a:rPr>
              <a:t> </a:t>
            </a:r>
            <a:r>
              <a:rPr lang="en-US" sz="3600" b="1" dirty="0" smtClean="0">
                <a:solidFill>
                  <a:srgbClr val="C00000"/>
                </a:solidFill>
              </a:rPr>
              <a:t>(P[</a:t>
            </a:r>
            <a:r>
              <a:rPr lang="en-US" sz="3600" b="1" dirty="0" err="1" smtClean="0">
                <a:solidFill>
                  <a:srgbClr val="C00000"/>
                </a:solidFill>
              </a:rPr>
              <a:t>i</a:t>
            </a:r>
            <a:r>
              <a:rPr lang="en-US" sz="3600" b="1" dirty="0" smtClean="0">
                <a:solidFill>
                  <a:srgbClr val="C00000"/>
                </a:solidFill>
              </a:rPr>
              <a:t>]/Q[</a:t>
            </a:r>
            <a:r>
              <a:rPr lang="en-US" sz="3600" b="1" dirty="0" err="1" smtClean="0">
                <a:solidFill>
                  <a:srgbClr val="C00000"/>
                </a:solidFill>
              </a:rPr>
              <a:t>i</a:t>
            </a:r>
            <a:r>
              <a:rPr lang="en-US" sz="3600" b="1" dirty="0" smtClean="0">
                <a:solidFill>
                  <a:srgbClr val="C00000"/>
                </a:solidFill>
              </a:rPr>
              <a:t>])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sz="3600" b="1" dirty="0" smtClean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600" dirty="0" smtClean="0"/>
              <a:t>Notice:     </a:t>
            </a:r>
            <a:r>
              <a:rPr lang="en-US" sz="3600" b="1" dirty="0" smtClean="0">
                <a:solidFill>
                  <a:srgbClr val="C00000"/>
                </a:solidFill>
              </a:rPr>
              <a:t>I(x, y) = KL (P(</a:t>
            </a:r>
            <a:r>
              <a:rPr lang="en-US" sz="3600" b="1" dirty="0" err="1" smtClean="0">
                <a:solidFill>
                  <a:srgbClr val="C00000"/>
                </a:solidFill>
              </a:rPr>
              <a:t>x,y</a:t>
            </a:r>
            <a:r>
              <a:rPr lang="en-US" sz="3600" b="1" dirty="0" smtClean="0">
                <a:solidFill>
                  <a:srgbClr val="C00000"/>
                </a:solidFill>
              </a:rPr>
              <a:t>), P(x</a:t>
            </a:r>
            <a:r>
              <a:rPr lang="en-US" sz="3600" b="1" dirty="0" smtClean="0">
                <a:solidFill>
                  <a:srgbClr val="C00000"/>
                </a:solidFill>
              </a:rPr>
              <a:t>)·P(y</a:t>
            </a:r>
            <a:r>
              <a:rPr lang="en-US" sz="3600" b="1" dirty="0" smtClean="0">
                <a:solidFill>
                  <a:srgbClr val="C00000"/>
                </a:solidFill>
              </a:rPr>
              <a:t>))</a:t>
            </a:r>
            <a:endParaRPr lang="en-US" sz="3600" b="1" dirty="0">
              <a:solidFill>
                <a:srgbClr val="C0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sz="3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20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connection to Deep Learning [</a:t>
            </a:r>
            <a:r>
              <a:rPr lang="en-US" dirty="0" err="1" smtClean="0"/>
              <a:t>McAllester</a:t>
            </a:r>
            <a:r>
              <a:rPr lang="en-US" dirty="0" smtClean="0"/>
              <a:t> 2018]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You have the distribution P(</a:t>
            </a:r>
            <a:r>
              <a:rPr lang="en-US" sz="3600" dirty="0" err="1" smtClean="0"/>
              <a:t>image,label</a:t>
            </a:r>
            <a:r>
              <a:rPr lang="en-US" sz="3600" dirty="0" smtClean="0"/>
              <a:t>) in the world</a:t>
            </a:r>
          </a:p>
          <a:p>
            <a:r>
              <a:rPr lang="en-US" sz="3600" dirty="0" smtClean="0"/>
              <a:t>You want to create another distribution, call it </a:t>
            </a:r>
          </a:p>
          <a:p>
            <a:pPr marL="0" indent="0">
              <a:buNone/>
            </a:pPr>
            <a:r>
              <a:rPr lang="en-US" sz="3600" dirty="0"/>
              <a:t> </a:t>
            </a:r>
            <a:r>
              <a:rPr lang="en-US" sz="3600" dirty="0">
                <a:solidFill>
                  <a:srgbClr val="C00000"/>
                </a:solidFill>
              </a:rPr>
              <a:t>Q</a:t>
            </a:r>
            <a:r>
              <a:rPr lang="en-US" sz="3600" baseline="-25000" dirty="0" smtClean="0">
                <a:solidFill>
                  <a:srgbClr val="C00000"/>
                </a:solidFill>
              </a:rPr>
              <a:t>N(𝝝)</a:t>
            </a:r>
            <a:r>
              <a:rPr lang="en-US" sz="3600" dirty="0" smtClean="0">
                <a:solidFill>
                  <a:srgbClr val="C00000"/>
                </a:solidFill>
              </a:rPr>
              <a:t>(</a:t>
            </a:r>
            <a:r>
              <a:rPr lang="en-US" sz="3600" dirty="0" err="1" smtClean="0">
                <a:solidFill>
                  <a:srgbClr val="C00000"/>
                </a:solidFill>
              </a:rPr>
              <a:t>image,label</a:t>
            </a:r>
            <a:r>
              <a:rPr lang="en-US" sz="3600" dirty="0" smtClean="0">
                <a:solidFill>
                  <a:srgbClr val="C00000"/>
                </a:solidFill>
              </a:rPr>
              <a:t>) </a:t>
            </a:r>
            <a:r>
              <a:rPr lang="en-US" sz="3600" dirty="0" smtClean="0"/>
              <a:t>where </a:t>
            </a:r>
            <a:r>
              <a:rPr lang="en-US" sz="3600" dirty="0" smtClean="0">
                <a:solidFill>
                  <a:srgbClr val="C00000"/>
                </a:solidFill>
              </a:rPr>
              <a:t>𝝝</a:t>
            </a:r>
            <a:r>
              <a:rPr lang="en-US" sz="3600" dirty="0" smtClean="0"/>
              <a:t> are the parameters (weight etc.) of the deep net</a:t>
            </a:r>
          </a:p>
          <a:p>
            <a:pPr marL="0" indent="0">
              <a:buNone/>
            </a:pPr>
            <a:r>
              <a:rPr lang="en-US" sz="3600" dirty="0" smtClean="0"/>
              <a:t>You want to </a:t>
            </a:r>
            <a:r>
              <a:rPr lang="en-US" sz="3600" dirty="0" smtClean="0">
                <a:solidFill>
                  <a:srgbClr val="C00000"/>
                </a:solidFill>
              </a:rPr>
              <a:t>max</a:t>
            </a:r>
            <a:r>
              <a:rPr lang="en-US" sz="3600" baseline="-25000" dirty="0">
                <a:solidFill>
                  <a:srgbClr val="C00000"/>
                </a:solidFill>
              </a:rPr>
              <a:t> </a:t>
            </a:r>
            <a:r>
              <a:rPr lang="en-US" sz="3600" baseline="-25000" dirty="0" smtClean="0">
                <a:solidFill>
                  <a:srgbClr val="C00000"/>
                </a:solidFill>
              </a:rPr>
              <a:t>𝝝 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sz="3600" dirty="0" smtClean="0">
                <a:solidFill>
                  <a:srgbClr val="C00000"/>
                </a:solidFill>
              </a:rPr>
              <a:t>E</a:t>
            </a:r>
            <a:r>
              <a:rPr lang="en-US" sz="3600" baseline="-25000" dirty="0" smtClean="0">
                <a:solidFill>
                  <a:srgbClr val="C00000"/>
                </a:solidFill>
              </a:rPr>
              <a:t>(</a:t>
            </a:r>
            <a:r>
              <a:rPr lang="en-US" sz="3600" baseline="-25000" dirty="0" err="1" smtClean="0">
                <a:solidFill>
                  <a:srgbClr val="C00000"/>
                </a:solidFill>
              </a:rPr>
              <a:t>image,label</a:t>
            </a:r>
            <a:r>
              <a:rPr lang="en-US" sz="3600" baseline="-25000" dirty="0" smtClean="0">
                <a:solidFill>
                  <a:srgbClr val="C00000"/>
                </a:solidFill>
              </a:rPr>
              <a:t>)~P</a:t>
            </a:r>
            <a:r>
              <a:rPr lang="en-US" sz="3600" dirty="0" smtClean="0">
                <a:solidFill>
                  <a:srgbClr val="C00000"/>
                </a:solidFill>
              </a:rPr>
              <a:t> log </a:t>
            </a:r>
            <a:r>
              <a:rPr lang="en-US" sz="3600" dirty="0">
                <a:solidFill>
                  <a:srgbClr val="C00000"/>
                </a:solidFill>
              </a:rPr>
              <a:t>Q</a:t>
            </a:r>
            <a:r>
              <a:rPr lang="en-US" sz="3600" baseline="-25000" dirty="0">
                <a:solidFill>
                  <a:srgbClr val="C00000"/>
                </a:solidFill>
              </a:rPr>
              <a:t>N(𝝝</a:t>
            </a:r>
            <a:r>
              <a:rPr lang="en-US" sz="3600" baseline="-25000" dirty="0" smtClean="0">
                <a:solidFill>
                  <a:srgbClr val="C00000"/>
                </a:solidFill>
              </a:rPr>
              <a:t>)</a:t>
            </a:r>
            <a:r>
              <a:rPr lang="en-US" sz="3600" dirty="0" smtClean="0">
                <a:solidFill>
                  <a:srgbClr val="C00000"/>
                </a:solidFill>
              </a:rPr>
              <a:t>(</a:t>
            </a:r>
            <a:r>
              <a:rPr lang="en-US" sz="3600" dirty="0" err="1" smtClean="0">
                <a:solidFill>
                  <a:srgbClr val="C00000"/>
                </a:solidFill>
              </a:rPr>
              <a:t>label|image</a:t>
            </a:r>
            <a:r>
              <a:rPr lang="en-US" sz="3600" dirty="0" smtClean="0">
                <a:solidFill>
                  <a:srgbClr val="C0000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3600" dirty="0" smtClean="0"/>
              <a:t>Equivalently, </a:t>
            </a:r>
            <a:r>
              <a:rPr lang="en-US" sz="3600" dirty="0"/>
              <a:t>to </a:t>
            </a:r>
            <a:r>
              <a:rPr lang="en-US" sz="3600" dirty="0" smtClean="0">
                <a:solidFill>
                  <a:srgbClr val="C00000"/>
                </a:solidFill>
              </a:rPr>
              <a:t>min</a:t>
            </a:r>
            <a:r>
              <a:rPr lang="en-US" sz="3600" baseline="-25000" dirty="0" smtClean="0">
                <a:solidFill>
                  <a:srgbClr val="C00000"/>
                </a:solidFill>
              </a:rPr>
              <a:t> </a:t>
            </a:r>
            <a:r>
              <a:rPr lang="en-US" sz="3600" baseline="-25000" dirty="0">
                <a:solidFill>
                  <a:srgbClr val="C00000"/>
                </a:solidFill>
              </a:rPr>
              <a:t>𝝝 </a:t>
            </a:r>
            <a:r>
              <a:rPr lang="en-US" sz="3600" dirty="0" smtClean="0">
                <a:solidFill>
                  <a:srgbClr val="C00000"/>
                </a:solidFill>
              </a:rPr>
              <a:t>KL(P</a:t>
            </a:r>
            <a:r>
              <a:rPr lang="en-US" sz="3600" dirty="0">
                <a:solidFill>
                  <a:srgbClr val="C00000"/>
                </a:solidFill>
              </a:rPr>
              <a:t>, Q</a:t>
            </a:r>
            <a:r>
              <a:rPr lang="en-US" sz="3600" baseline="-25000" dirty="0">
                <a:solidFill>
                  <a:srgbClr val="C00000"/>
                </a:solidFill>
              </a:rPr>
              <a:t>N(𝝝)</a:t>
            </a:r>
            <a:r>
              <a:rPr lang="en-US" sz="3600" dirty="0">
                <a:solidFill>
                  <a:srgbClr val="C00000"/>
                </a:solidFill>
              </a:rPr>
              <a:t>)</a:t>
            </a:r>
          </a:p>
          <a:p>
            <a:pPr marL="0" indent="0">
              <a:buNone/>
            </a:pP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85430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Finally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Discrete information theory can be extended to continuous random variables and distributions with minimal conceptual effort</a:t>
            </a:r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sz="4800" b="1" dirty="0" err="1" smtClean="0">
                <a:solidFill>
                  <a:srgbClr val="C00000"/>
                </a:solidFill>
              </a:rPr>
              <a:t>Σ</a:t>
            </a:r>
            <a:r>
              <a:rPr lang="en-US" sz="4800" b="1" dirty="0" smtClean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  <a:sym typeface="Wingdings"/>
              </a:rPr>
              <a:t> </a:t>
            </a:r>
            <a:r>
              <a:rPr lang="en-US" sz="5400" b="1" dirty="0" smtClean="0">
                <a:solidFill>
                  <a:srgbClr val="C00000"/>
                </a:solidFill>
                <a:sym typeface="Wingdings"/>
              </a:rPr>
              <a:t>∫</a:t>
            </a:r>
            <a:endParaRPr lang="en-US" sz="5400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42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theory and the Brain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Helps elucidate how information is communicated in the brain</a:t>
            </a:r>
          </a:p>
          <a:p>
            <a:r>
              <a:rPr lang="en-US" dirty="0" smtClean="0"/>
              <a:t>How much information</a:t>
            </a:r>
          </a:p>
          <a:p>
            <a:r>
              <a:rPr lang="en-US" dirty="0" smtClean="0"/>
              <a:t>Is the coding used good?  Optimal?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6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application: </a:t>
            </a:r>
            <a:br>
              <a:rPr lang="en-US" dirty="0" smtClean="0"/>
            </a:br>
            <a:r>
              <a:rPr lang="en-US" dirty="0" smtClean="0"/>
              <a:t>how flies see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There is a neuron called large monopolar cell (LMC) in the visual system of the fly that senses the </a:t>
            </a:r>
            <a:r>
              <a:rPr lang="en-US" sz="3600" b="1" dirty="0" smtClean="0">
                <a:solidFill>
                  <a:srgbClr val="C00000"/>
                </a:solidFill>
              </a:rPr>
              <a:t>contrast</a:t>
            </a:r>
            <a:r>
              <a:rPr lang="en-US" sz="3600" dirty="0" smtClean="0"/>
              <a:t> of the scene</a:t>
            </a:r>
          </a:p>
          <a:p>
            <a:r>
              <a:rPr lang="en-US" sz="3600" dirty="0" smtClean="0"/>
              <a:t>It encodes the level of contrast </a:t>
            </a:r>
            <a:r>
              <a:rPr lang="en-US" sz="4000" b="1" dirty="0" smtClean="0">
                <a:solidFill>
                  <a:srgbClr val="C00000"/>
                </a:solidFill>
              </a:rPr>
              <a:t>x</a:t>
            </a:r>
            <a:r>
              <a:rPr lang="en-US" sz="3600" dirty="0" smtClean="0"/>
              <a:t> by a firing rate </a:t>
            </a:r>
            <a:r>
              <a:rPr lang="en-US" sz="4000" b="1" dirty="0" smtClean="0">
                <a:solidFill>
                  <a:srgbClr val="C00000"/>
                </a:solidFill>
              </a:rPr>
              <a:t>r</a:t>
            </a:r>
          </a:p>
          <a:p>
            <a:r>
              <a:rPr lang="en-US" sz="3600" dirty="0" smtClean="0"/>
              <a:t>Contrasts in the fly’s environment come with a distribution</a:t>
            </a:r>
          </a:p>
          <a:p>
            <a:endParaRPr lang="en-US" sz="3600" dirty="0" smtClean="0"/>
          </a:p>
          <a:p>
            <a:endParaRPr lang="en-US" sz="3600" dirty="0"/>
          </a:p>
        </p:txBody>
      </p:sp>
      <p:pic>
        <p:nvPicPr>
          <p:cNvPr id="8194" name="Picture 2" descr="mage result for fl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709" y="79625"/>
            <a:ext cx="2424545" cy="167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17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application: </a:t>
            </a:r>
            <a:br>
              <a:rPr lang="en-US" dirty="0" smtClean="0"/>
            </a:br>
            <a:r>
              <a:rPr lang="en-US" dirty="0" smtClean="0"/>
              <a:t>how flies see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In 1981 neuroscientist </a:t>
            </a:r>
          </a:p>
          <a:p>
            <a:pPr marL="0" indent="0">
              <a:buNone/>
            </a:pPr>
            <a:r>
              <a:rPr lang="en-US" sz="3600" dirty="0" smtClean="0"/>
              <a:t>  S. Laughlin measured this </a:t>
            </a:r>
          </a:p>
          <a:p>
            <a:pPr marL="0" indent="0">
              <a:buNone/>
            </a:pPr>
            <a:r>
              <a:rPr lang="en-US" sz="3600" dirty="0" smtClean="0"/>
              <a:t>  distribution, and its</a:t>
            </a:r>
          </a:p>
          <a:p>
            <a:pPr marL="0" indent="0">
              <a:buNone/>
            </a:pPr>
            <a:r>
              <a:rPr lang="en-US" sz="3600" dirty="0" smtClean="0"/>
              <a:t>  cumulative curve looks like</a:t>
            </a:r>
          </a:p>
          <a:p>
            <a:r>
              <a:rPr lang="en-US" sz="3600" dirty="0" smtClean="0"/>
              <a:t>How do you think that the fly encodes these levels of contrast?  For simplicity, assume that it does through a dozen different firing rates</a:t>
            </a:r>
          </a:p>
          <a:p>
            <a:endParaRPr lang="en-US" sz="3600" dirty="0"/>
          </a:p>
        </p:txBody>
      </p:sp>
      <p:pic>
        <p:nvPicPr>
          <p:cNvPr id="8194" name="Picture 2" descr="mage result for fl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709" y="79625"/>
            <a:ext cx="2424545" cy="167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mage result for gaussian cumulative distribution fun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109" y="2170152"/>
            <a:ext cx="2881746" cy="212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07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application: </a:t>
            </a:r>
            <a:br>
              <a:rPr lang="en-US" dirty="0" smtClean="0"/>
            </a:br>
            <a:r>
              <a:rPr lang="en-US" dirty="0" smtClean="0"/>
              <a:t>how flies see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600" dirty="0" smtClean="0"/>
          </a:p>
          <a:p>
            <a:r>
              <a:rPr lang="en-US" sz="3600" dirty="0" smtClean="0"/>
              <a:t>Let’s think.  The LMC is a source that informs the rest of the fly’s brain about the contrast it sees</a:t>
            </a:r>
          </a:p>
          <a:p>
            <a:r>
              <a:rPr lang="en-US" sz="3600" dirty="0" smtClean="0"/>
              <a:t>The fly wants to </a:t>
            </a:r>
            <a:r>
              <a:rPr lang="en-US" sz="3600" dirty="0" smtClean="0"/>
              <a:t>maximize the entropy of this source, </a:t>
            </a:r>
            <a:r>
              <a:rPr lang="en-US" sz="3600" dirty="0" smtClean="0"/>
              <a:t>so it conveys, on </a:t>
            </a:r>
            <a:r>
              <a:rPr lang="en-US" sz="3600" dirty="0" smtClean="0"/>
              <a:t>average</a:t>
            </a:r>
            <a:r>
              <a:rPr lang="en-US" sz="3600" dirty="0" smtClean="0"/>
              <a:t>, the maximum possible information</a:t>
            </a:r>
          </a:p>
          <a:p>
            <a:r>
              <a:rPr lang="en-US" sz="3600" dirty="0" smtClean="0"/>
              <a:t>How is this achieved?</a:t>
            </a:r>
            <a:endParaRPr lang="en-US" sz="3600" dirty="0"/>
          </a:p>
        </p:txBody>
      </p:sp>
      <p:pic>
        <p:nvPicPr>
          <p:cNvPr id="8194" name="Picture 2" descr="mage result for fl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119" y="147094"/>
            <a:ext cx="2424545" cy="167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mage result for gaussian cumulative distribution fun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509" y="147094"/>
            <a:ext cx="2881746" cy="212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49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application: </a:t>
            </a:r>
            <a:br>
              <a:rPr lang="en-US" dirty="0" smtClean="0"/>
            </a:br>
            <a:r>
              <a:rPr lang="en-US" dirty="0" smtClean="0"/>
              <a:t>how flies see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3600" dirty="0" smtClean="0"/>
              <a:t>Let’s mark the </a:t>
            </a:r>
            <a:r>
              <a:rPr lang="en-US" sz="3600" b="1" dirty="0" smtClean="0">
                <a:solidFill>
                  <a:srgbClr val="FF0000"/>
                </a:solidFill>
              </a:rPr>
              <a:t>boundaries</a:t>
            </a:r>
          </a:p>
          <a:p>
            <a:pPr marL="0" indent="0">
              <a:buNone/>
            </a:pPr>
            <a:r>
              <a:rPr lang="en-US" sz="3600" dirty="0" smtClean="0"/>
              <a:t>   between different rates</a:t>
            </a:r>
          </a:p>
          <a:p>
            <a:r>
              <a:rPr lang="en-US" sz="3600" dirty="0" smtClean="0"/>
              <a:t>The probabilities covered</a:t>
            </a:r>
          </a:p>
          <a:p>
            <a:pPr marL="0" indent="0">
              <a:buNone/>
            </a:pPr>
            <a:r>
              <a:rPr lang="en-US" sz="3600" dirty="0" smtClean="0"/>
              <a:t>  should be equal</a:t>
            </a:r>
          </a:p>
          <a:p>
            <a:r>
              <a:rPr lang="en-US" sz="3600" dirty="0" smtClean="0"/>
              <a:t>Because we know this is how</a:t>
            </a:r>
          </a:p>
          <a:p>
            <a:pPr marL="0" indent="0">
              <a:buNone/>
            </a:pPr>
            <a:r>
              <a:rPr lang="en-US" sz="3600" dirty="0"/>
              <a:t> </a:t>
            </a:r>
            <a:r>
              <a:rPr lang="en-US" sz="3600" dirty="0" smtClean="0"/>
              <a:t>  you maximize entropy</a:t>
            </a:r>
          </a:p>
          <a:p>
            <a:r>
              <a:rPr lang="en-US" sz="3600" dirty="0" smtClean="0"/>
              <a:t>The </a:t>
            </a:r>
            <a:r>
              <a:rPr lang="en-US" sz="3600" dirty="0" smtClean="0"/>
              <a:t>strip</a:t>
            </a:r>
            <a:r>
              <a:rPr lang="en-US" sz="3600" dirty="0" smtClean="0"/>
              <a:t>es </a:t>
            </a:r>
            <a:r>
              <a:rPr lang="en-US" sz="3600" dirty="0" smtClean="0"/>
              <a:t>should be </a:t>
            </a:r>
            <a:r>
              <a:rPr lang="en-US" sz="3600" dirty="0" smtClean="0"/>
              <a:t>equal</a:t>
            </a:r>
            <a:endParaRPr lang="en-US" sz="3600" dirty="0" smtClean="0"/>
          </a:p>
          <a:p>
            <a:r>
              <a:rPr lang="en-US" sz="3600" b="1" dirty="0" smtClean="0">
                <a:solidFill>
                  <a:srgbClr val="FF0000"/>
                </a:solidFill>
              </a:rPr>
              <a:t>The response distribution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smtClean="0">
                <a:solidFill>
                  <a:srgbClr val="FF0000"/>
                </a:solidFill>
              </a:rPr>
              <a:t>  should mimic the stimulus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smtClean="0">
                <a:solidFill>
                  <a:srgbClr val="FF0000"/>
                </a:solidFill>
              </a:rPr>
              <a:t>  distribution!</a:t>
            </a:r>
          </a:p>
          <a:p>
            <a:endParaRPr lang="en-US" sz="3600" dirty="0" smtClean="0"/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endParaRPr lang="en-US" sz="3600" dirty="0"/>
          </a:p>
        </p:txBody>
      </p:sp>
      <p:pic>
        <p:nvPicPr>
          <p:cNvPr id="8194" name="Picture 2" descr="mage result for fl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119" y="147094"/>
            <a:ext cx="2424545" cy="167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mage result for gaussian cumulative distribution fun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703" y="2225208"/>
            <a:ext cx="5546226" cy="408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6816436" y="5209309"/>
            <a:ext cx="131618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6816431" y="4878249"/>
            <a:ext cx="1524005" cy="124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6788722" y="4241656"/>
            <a:ext cx="1975094" cy="134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816431" y="4015722"/>
            <a:ext cx="1947385" cy="126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6788722" y="3481202"/>
            <a:ext cx="2175169" cy="304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29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application: </a:t>
            </a:r>
            <a:br>
              <a:rPr lang="en-US" dirty="0" smtClean="0"/>
            </a:br>
            <a:r>
              <a:rPr lang="en-US" dirty="0" smtClean="0"/>
              <a:t>how flies see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The response </a:t>
            </a:r>
          </a:p>
          <a:p>
            <a:pPr marL="0" indent="0">
              <a:buNone/>
            </a:pPr>
            <a:r>
              <a:rPr lang="en-US" sz="3600" b="1" dirty="0" smtClean="0">
                <a:solidFill>
                  <a:srgbClr val="FF0000"/>
                </a:solidFill>
              </a:rPr>
              <a:t>   distribution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smtClean="0">
                <a:solidFill>
                  <a:srgbClr val="FF0000"/>
                </a:solidFill>
              </a:rPr>
              <a:t>  should mimic </a:t>
            </a:r>
          </a:p>
          <a:p>
            <a:pPr marL="0" indent="0">
              <a:buNone/>
            </a:pPr>
            <a:r>
              <a:rPr lang="en-US" sz="3600" b="1" dirty="0" smtClean="0">
                <a:solidFill>
                  <a:srgbClr val="FF0000"/>
                </a:solidFill>
              </a:rPr>
              <a:t>   the stimulus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smtClean="0">
                <a:solidFill>
                  <a:srgbClr val="FF0000"/>
                </a:solidFill>
              </a:rPr>
              <a:t>  </a:t>
            </a:r>
            <a:r>
              <a:rPr lang="en-US" sz="3600" b="1" dirty="0" smtClean="0">
                <a:solidFill>
                  <a:srgbClr val="FF0000"/>
                </a:solidFill>
              </a:rPr>
              <a:t>cumulative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smtClean="0">
                <a:solidFill>
                  <a:srgbClr val="FF0000"/>
                </a:solidFill>
              </a:rPr>
              <a:t>  </a:t>
            </a:r>
            <a:r>
              <a:rPr lang="en-US" sz="3600" b="1" dirty="0" smtClean="0">
                <a:solidFill>
                  <a:srgbClr val="FF0000"/>
                </a:solidFill>
              </a:rPr>
              <a:t>distribution</a:t>
            </a:r>
            <a:r>
              <a:rPr lang="en-US" sz="3600" b="1" dirty="0" smtClean="0">
                <a:solidFill>
                  <a:srgbClr val="FF0000"/>
                </a:solidFill>
              </a:rPr>
              <a:t>!</a:t>
            </a:r>
          </a:p>
          <a:p>
            <a:endParaRPr lang="en-US" sz="3600" dirty="0" smtClean="0"/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endParaRPr lang="en-US" sz="3600" dirty="0"/>
          </a:p>
        </p:txBody>
      </p:sp>
      <p:pic>
        <p:nvPicPr>
          <p:cNvPr id="8194" name="Picture 2" descr="mage result for fl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5663"/>
            <a:ext cx="2424545" cy="167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452" y="0"/>
            <a:ext cx="6873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2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law / Internet like graph</a:t>
            </a:r>
            <a:endParaRPr lang="en-US" dirty="0"/>
          </a:p>
        </p:txBody>
      </p:sp>
      <p:pic>
        <p:nvPicPr>
          <p:cNvPr id="2050" name="Picture 2" descr="mage result for internet like graph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559" y="1825625"/>
            <a:ext cx="597288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81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</a:t>
            </a:r>
            <a:r>
              <a:rPr lang="en-US" dirty="0" smtClean="0"/>
              <a:t>mall </a:t>
            </a:r>
            <a:r>
              <a:rPr lang="en-US" dirty="0"/>
              <a:t>world </a:t>
            </a:r>
            <a:r>
              <a:rPr lang="en-US" dirty="0" smtClean="0"/>
              <a:t>graphs [Kleinberg </a:t>
            </a:r>
            <a:r>
              <a:rPr lang="en-US" dirty="0"/>
              <a:t>2000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64290"/>
            <a:ext cx="10515600" cy="489371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 grid </a:t>
            </a:r>
            <a:r>
              <a:rPr lang="en-US" sz="3600" dirty="0" smtClean="0">
                <a:solidFill>
                  <a:srgbClr val="C00000"/>
                </a:solidFill>
              </a:rPr>
              <a:t>(2D geometry!)</a:t>
            </a:r>
          </a:p>
          <a:p>
            <a:r>
              <a:rPr lang="en-US" sz="3600" dirty="0" smtClean="0"/>
              <a:t>Plus from each </a:t>
            </a:r>
            <a:r>
              <a:rPr lang="en-US" sz="3600" dirty="0" smtClean="0">
                <a:solidFill>
                  <a:srgbClr val="FF0000"/>
                </a:solidFill>
              </a:rPr>
              <a:t>node</a:t>
            </a:r>
            <a:r>
              <a:rPr lang="en-US" sz="3600" dirty="0" smtClean="0"/>
              <a:t> </a:t>
            </a:r>
          </a:p>
          <a:p>
            <a:pPr marL="0" indent="0">
              <a:buNone/>
            </a:pPr>
            <a:r>
              <a:rPr lang="en-US" sz="3600" dirty="0"/>
              <a:t> </a:t>
            </a:r>
            <a:r>
              <a:rPr lang="en-US" sz="3600" dirty="0" smtClean="0"/>
              <a:t>  very few random </a:t>
            </a:r>
            <a:r>
              <a:rPr lang="en-US" sz="3600" dirty="0" smtClean="0">
                <a:solidFill>
                  <a:srgbClr val="0070C0"/>
                </a:solidFill>
              </a:rPr>
              <a:t>edges</a:t>
            </a:r>
          </a:p>
          <a:p>
            <a:r>
              <a:rPr lang="en-US" sz="3600" dirty="0" smtClean="0"/>
              <a:t>Going distance d away </a:t>
            </a:r>
          </a:p>
          <a:p>
            <a:pPr marL="0" indent="0">
              <a:buNone/>
            </a:pPr>
            <a:r>
              <a:rPr lang="en-US" sz="3600" dirty="0"/>
              <a:t> </a:t>
            </a:r>
            <a:r>
              <a:rPr lang="en-US" sz="3600" dirty="0" smtClean="0"/>
              <a:t>  with probability ~ d</a:t>
            </a:r>
            <a:r>
              <a:rPr lang="en-US" sz="3600" baseline="30000" dirty="0" smtClean="0"/>
              <a:t>-</a:t>
            </a:r>
            <a:r>
              <a:rPr lang="en-US" sz="3600" b="1" baseline="30000" dirty="0" smtClean="0">
                <a:solidFill>
                  <a:srgbClr val="C00000"/>
                </a:solidFill>
              </a:rPr>
              <a:t>2</a:t>
            </a:r>
          </a:p>
          <a:p>
            <a:endParaRPr lang="en-US" sz="3600" b="1" dirty="0" smtClean="0">
              <a:solidFill>
                <a:srgbClr val="C00000"/>
              </a:solidFill>
            </a:endParaRPr>
          </a:p>
          <a:p>
            <a:r>
              <a:rPr lang="en-US" sz="3600" b="1" dirty="0" smtClean="0">
                <a:solidFill>
                  <a:srgbClr val="C00000"/>
                </a:solidFill>
              </a:rPr>
              <a:t>Theorem</a:t>
            </a:r>
            <a:r>
              <a:rPr lang="en-US" sz="3600" dirty="0" smtClean="0">
                <a:solidFill>
                  <a:srgbClr val="C00000"/>
                </a:solidFill>
              </a:rPr>
              <a:t>:  </a:t>
            </a:r>
            <a:r>
              <a:rPr lang="en-US" sz="3600" dirty="0">
                <a:solidFill>
                  <a:srgbClr val="C00000"/>
                </a:solidFill>
              </a:rPr>
              <a:t>G</a:t>
            </a:r>
            <a:r>
              <a:rPr lang="en-US" sz="3600" dirty="0" smtClean="0">
                <a:solidFill>
                  <a:srgbClr val="C00000"/>
                </a:solidFill>
              </a:rPr>
              <a:t>reedy algorithm routes in very few steps</a:t>
            </a:r>
          </a:p>
          <a:p>
            <a:endParaRPr lang="en-US" sz="3600" dirty="0"/>
          </a:p>
        </p:txBody>
      </p:sp>
      <p:pic>
        <p:nvPicPr>
          <p:cNvPr id="16386" name="Picture 2" descr="mage result for gri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200" y="1964290"/>
            <a:ext cx="3663587" cy="366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8527312" y="3096118"/>
            <a:ext cx="290623" cy="30629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stCxn id="4" idx="5"/>
          </p:cNvCxnSpPr>
          <p:nvPr/>
        </p:nvCxnSpPr>
        <p:spPr>
          <a:xfrm>
            <a:off x="8775374" y="3357559"/>
            <a:ext cx="1546262" cy="90964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5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generative model of the Human Connectome?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988" y="200660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   3.   Then the axon’s </a:t>
            </a:r>
            <a:r>
              <a:rPr lang="en-US" sz="3600" dirty="0" smtClean="0">
                <a:solidFill>
                  <a:srgbClr val="C00000"/>
                </a:solidFill>
              </a:rPr>
              <a:t>growth cone </a:t>
            </a:r>
            <a:r>
              <a:rPr lang="en-US" sz="3600" dirty="0" smtClean="0"/>
              <a:t>takes over</a:t>
            </a:r>
          </a:p>
          <a:p>
            <a:endParaRPr lang="en-US" sz="3600" dirty="0">
              <a:solidFill>
                <a:srgbClr val="C00000"/>
              </a:solidFill>
            </a:endParaRPr>
          </a:p>
          <a:p>
            <a:r>
              <a:rPr lang="en-US" sz="3600" dirty="0" smtClean="0"/>
              <a:t>A sensory </a:t>
            </a:r>
            <a:r>
              <a:rPr lang="mr-IN" sz="3600" dirty="0" smtClean="0"/>
              <a:t>–</a:t>
            </a:r>
            <a:r>
              <a:rPr lang="en-US" sz="3600" dirty="0" smtClean="0"/>
              <a:t> motor organ</a:t>
            </a:r>
          </a:p>
          <a:p>
            <a:endParaRPr lang="en-US" sz="3600" dirty="0"/>
          </a:p>
          <a:p>
            <a:r>
              <a:rPr lang="en-US" sz="3600" dirty="0" smtClean="0"/>
              <a:t>Navigates the brain </a:t>
            </a:r>
          </a:p>
          <a:p>
            <a:pPr marL="0" indent="0">
              <a:buNone/>
            </a:pPr>
            <a:r>
              <a:rPr lang="en-US" sz="3600" dirty="0" smtClean="0"/>
              <a:t>following chemical cues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rgbClr val="C00000"/>
                </a:solidFill>
              </a:rPr>
              <a:t>(advance, turn, stop)</a:t>
            </a:r>
          </a:p>
        </p:txBody>
      </p:sp>
      <p:pic>
        <p:nvPicPr>
          <p:cNvPr id="4102" name="Picture 6" descr="mage result for growth cone of a ax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788" y="2758281"/>
            <a:ext cx="5715000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 rot="3256225">
            <a:off x="5786583" y="2736468"/>
            <a:ext cx="978408" cy="495282"/>
          </a:xfrm>
          <a:prstGeom prst="rightArrow">
            <a:avLst/>
          </a:prstGeom>
          <a:solidFill>
            <a:schemeClr val="accent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7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title"/>
          </p:nvPr>
        </p:nvSpPr>
        <p:spPr>
          <a:xfrm>
            <a:off x="177209" y="1446027"/>
            <a:ext cx="10515600" cy="4066559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3600" dirty="0">
                <a:latin typeface="Arial" charset="0"/>
              </a:rPr>
              <a:t>Brain-wide single-cell </a:t>
            </a:r>
            <a:r>
              <a:rPr lang="en-US" altLang="en-US" sz="3600" dirty="0" smtClean="0">
                <a:latin typeface="Arial" charset="0"/>
              </a:rPr>
              <a:t/>
            </a:r>
            <a:br>
              <a:rPr lang="en-US" altLang="en-US" sz="3600" dirty="0" smtClean="0">
                <a:latin typeface="Arial" charset="0"/>
              </a:rPr>
            </a:br>
            <a:r>
              <a:rPr lang="en-US" altLang="en-US" sz="3600" dirty="0" smtClean="0">
                <a:latin typeface="Arial" charset="0"/>
              </a:rPr>
              <a:t>tracing reveals </a:t>
            </a:r>
            <a:r>
              <a:rPr lang="en-US" altLang="en-US" sz="3600" dirty="0">
                <a:latin typeface="Arial" charset="0"/>
              </a:rPr>
              <a:t>the </a:t>
            </a:r>
            <a:r>
              <a:rPr lang="en-US" altLang="en-US" sz="3600" dirty="0" smtClean="0">
                <a:latin typeface="Arial" charset="0"/>
              </a:rPr>
              <a:t/>
            </a:r>
            <a:br>
              <a:rPr lang="en-US" altLang="en-US" sz="3600" dirty="0" smtClean="0">
                <a:latin typeface="Arial" charset="0"/>
              </a:rPr>
            </a:br>
            <a:r>
              <a:rPr lang="en-US" altLang="en-US" sz="3600" dirty="0" smtClean="0">
                <a:latin typeface="Arial" charset="0"/>
              </a:rPr>
              <a:t>diversity </a:t>
            </a:r>
            <a:r>
              <a:rPr lang="en-US" altLang="en-US" sz="3600" dirty="0">
                <a:latin typeface="Arial" charset="0"/>
              </a:rPr>
              <a:t>of axonal </a:t>
            </a:r>
            <a:r>
              <a:rPr lang="en-US" altLang="en-US" sz="3600" dirty="0" smtClean="0">
                <a:latin typeface="Arial" charset="0"/>
              </a:rPr>
              <a:t/>
            </a:r>
            <a:br>
              <a:rPr lang="en-US" altLang="en-US" sz="3600" dirty="0" smtClean="0">
                <a:latin typeface="Arial" charset="0"/>
              </a:rPr>
            </a:br>
            <a:r>
              <a:rPr lang="en-US" altLang="en-US" sz="3600" dirty="0" smtClean="0">
                <a:latin typeface="Arial" charset="0"/>
              </a:rPr>
              <a:t>projection </a:t>
            </a:r>
            <a:r>
              <a:rPr lang="en-US" altLang="en-US" sz="3600" dirty="0">
                <a:latin typeface="Arial" charset="0"/>
              </a:rPr>
              <a:t>patterns </a:t>
            </a:r>
            <a:r>
              <a:rPr lang="en-US" altLang="en-US" sz="3600" dirty="0" smtClean="0">
                <a:latin typeface="Arial" charset="0"/>
              </a:rPr>
              <a:t/>
            </a:r>
            <a:br>
              <a:rPr lang="en-US" altLang="en-US" sz="3600" dirty="0" smtClean="0">
                <a:latin typeface="Arial" charset="0"/>
              </a:rPr>
            </a:br>
            <a:r>
              <a:rPr lang="en-US" altLang="en-US" sz="3600" dirty="0" smtClean="0">
                <a:latin typeface="Arial" charset="0"/>
              </a:rPr>
              <a:t>of </a:t>
            </a:r>
            <a:r>
              <a:rPr lang="en-US" altLang="en-US" sz="3600" dirty="0">
                <a:latin typeface="Arial" charset="0"/>
              </a:rPr>
              <a:t>layer-2/3  </a:t>
            </a:r>
            <a:r>
              <a:rPr lang="en-US" altLang="en-US" sz="3600" dirty="0" smtClean="0">
                <a:latin typeface="Arial" charset="0"/>
              </a:rPr>
              <a:t>V1 </a:t>
            </a:r>
            <a:br>
              <a:rPr lang="en-US" altLang="en-US" sz="3600" dirty="0" smtClean="0">
                <a:latin typeface="Arial" charset="0"/>
              </a:rPr>
            </a:br>
            <a:r>
              <a:rPr lang="en-US" altLang="en-US" sz="3600" dirty="0" err="1" smtClean="0">
                <a:latin typeface="Arial" charset="0"/>
              </a:rPr>
              <a:t>neurons,with</a:t>
            </a:r>
            <a:r>
              <a:rPr lang="en-US" altLang="en-US" sz="3600" dirty="0" smtClean="0">
                <a:latin typeface="Arial" charset="0"/>
              </a:rPr>
              <a:t> </a:t>
            </a:r>
            <a:r>
              <a:rPr lang="en-US" altLang="en-US" sz="3600" dirty="0">
                <a:latin typeface="Arial" charset="0"/>
              </a:rPr>
              <a:t>most cells </a:t>
            </a:r>
            <a:r>
              <a:rPr lang="en-US" altLang="en-US" sz="3600" dirty="0" smtClean="0">
                <a:latin typeface="Arial" charset="0"/>
              </a:rPr>
              <a:t/>
            </a:r>
            <a:br>
              <a:rPr lang="en-US" altLang="en-US" sz="3600" dirty="0" smtClean="0">
                <a:latin typeface="Arial" charset="0"/>
              </a:rPr>
            </a:br>
            <a:r>
              <a:rPr lang="en-US" altLang="en-US" sz="3600" dirty="0" smtClean="0">
                <a:latin typeface="Arial" charset="0"/>
              </a:rPr>
              <a:t>projecting </a:t>
            </a:r>
            <a:r>
              <a:rPr lang="en-US" altLang="en-US" sz="3600" dirty="0">
                <a:latin typeface="Arial" charset="0"/>
              </a:rPr>
              <a:t>to more than </a:t>
            </a:r>
            <a:r>
              <a:rPr lang="en-US" altLang="en-US" sz="3600" dirty="0" smtClean="0">
                <a:latin typeface="Arial" charset="0"/>
              </a:rPr>
              <a:t/>
            </a:r>
            <a:br>
              <a:rPr lang="en-US" altLang="en-US" sz="3600" dirty="0" smtClean="0">
                <a:latin typeface="Arial" charset="0"/>
              </a:rPr>
            </a:br>
            <a:r>
              <a:rPr lang="en-US" altLang="en-US" sz="3600" dirty="0" smtClean="0">
                <a:latin typeface="Arial" charset="0"/>
              </a:rPr>
              <a:t>one target </a:t>
            </a:r>
            <a:r>
              <a:rPr lang="en-US" altLang="en-US" sz="3600" dirty="0">
                <a:latin typeface="Arial" charset="0"/>
              </a:rPr>
              <a:t>area</a:t>
            </a:r>
          </a:p>
        </p:txBody>
      </p:sp>
      <p:pic>
        <p:nvPicPr>
          <p:cNvPr id="2051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54404" y="950916"/>
            <a:ext cx="5816600" cy="4525963"/>
          </a:xfrm>
        </p:spPr>
      </p:pic>
      <p:pic>
        <p:nvPicPr>
          <p:cNvPr id="2052" name="Picture 5" descr="D:\PPT_Out\nature-logo.jpg"/>
          <p:cNvPicPr>
            <a:picLocks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0" y="6223000"/>
            <a:ext cx="13335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Title 1"/>
          <p:cNvSpPr txBox="1">
            <a:spLocks/>
          </p:cNvSpPr>
          <p:nvPr/>
        </p:nvSpPr>
        <p:spPr bwMode="auto">
          <a:xfrm>
            <a:off x="1968500" y="5745946"/>
            <a:ext cx="82296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 sz="2800" dirty="0">
                <a:latin typeface="Arial" charset="0"/>
              </a:rPr>
              <a:t>Y Han </a:t>
            </a:r>
            <a:r>
              <a:rPr lang="en-US" altLang="en-US" sz="2800" i="1" dirty="0">
                <a:latin typeface="Arial" charset="0"/>
              </a:rPr>
              <a:t>et al. Nature</a:t>
            </a:r>
            <a:r>
              <a:rPr lang="en-US" altLang="en-US" sz="2800" dirty="0">
                <a:latin typeface="Arial" charset="0"/>
              </a:rPr>
              <a:t> </a:t>
            </a:r>
            <a:r>
              <a:rPr lang="fr-FR" altLang="en-US" sz="2800" b="1" dirty="0">
                <a:latin typeface="Arial" charset="0"/>
              </a:rPr>
              <a:t>556</a:t>
            </a:r>
            <a:r>
              <a:rPr lang="fr-FR" altLang="en-US" sz="2800" dirty="0">
                <a:latin typeface="Arial" charset="0"/>
              </a:rPr>
              <a:t>, 51–56</a:t>
            </a:r>
            <a:r>
              <a:rPr lang="en-US" altLang="en-US" sz="2800" dirty="0">
                <a:latin typeface="Arial" charset="0"/>
              </a:rPr>
              <a:t> (2018) doi:10.1038/nature26159</a:t>
            </a:r>
          </a:p>
        </p:txBody>
      </p:sp>
    </p:spTree>
    <p:extLst>
      <p:ext uri="{BB962C8B-B14F-4D97-AF65-F5344CB8AC3E}">
        <p14:creationId xmlns:p14="http://schemas.microsoft.com/office/powerpoint/2010/main" val="153077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So, what kind of graph is the connectome?</a:t>
            </a:r>
            <a:br>
              <a:rPr lang="en-US" dirty="0" smtClean="0"/>
            </a:br>
            <a:r>
              <a:rPr lang="en-US" dirty="0" smtClean="0"/>
              <a:t>Three neuron connectivity</a:t>
            </a:r>
            <a:endParaRPr lang="en-US" dirty="0"/>
          </a:p>
        </p:txBody>
      </p:sp>
      <p:pic>
        <p:nvPicPr>
          <p:cNvPr id="13314" name="Picture 2" descr="https://journals.plos.org/plosbiology/article/figure/image?size=large&amp;id=info:doi/10.1371/journal.pbio.0030068.g00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" t="22591" r="1191" b="22156"/>
          <a:stretch/>
        </p:blipFill>
        <p:spPr bwMode="auto">
          <a:xfrm>
            <a:off x="595744" y="1690688"/>
            <a:ext cx="6511637" cy="473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676400" y="26716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807037" y="2099336"/>
            <a:ext cx="4551217" cy="4121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smtClean="0"/>
              <a:t>“Highly </a:t>
            </a:r>
            <a:r>
              <a:rPr lang="en-US" sz="3200" b="1" dirty="0"/>
              <a:t>Nonrandom Features of Synaptic Connectivity in Local </a:t>
            </a:r>
            <a:r>
              <a:rPr lang="en-US" sz="3200" b="1"/>
              <a:t>Cortical </a:t>
            </a:r>
            <a:r>
              <a:rPr lang="en-US" sz="3200" b="1" smtClean="0"/>
              <a:t>Circuits”</a:t>
            </a:r>
            <a:endParaRPr lang="en-US" sz="3200" b="1" dirty="0" smtClean="0"/>
          </a:p>
          <a:p>
            <a:r>
              <a:rPr lang="en-US" sz="3200" dirty="0" smtClean="0"/>
              <a:t>S. Song et al., PLOS Bio 2005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8304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5" id="{70DD7EAF-06A6-1F41-847C-CBE73BB3ADFB}" vid="{131F313B-F42E-E645-8A4F-AAD2384AB67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15381</TotalTime>
  <Words>2598</Words>
  <Application>Microsoft Macintosh PowerPoint</Application>
  <PresentationFormat>Widescreen</PresentationFormat>
  <Paragraphs>298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 Hebrew Scholar</vt:lpstr>
      <vt:lpstr>Calibri</vt:lpstr>
      <vt:lpstr>Calibri Light</vt:lpstr>
      <vt:lpstr>Mangal</vt:lpstr>
      <vt:lpstr>Times New Roman</vt:lpstr>
      <vt:lpstr>Wingdings</vt:lpstr>
      <vt:lpstr>Arial</vt:lpstr>
      <vt:lpstr>Office Theme</vt:lpstr>
      <vt:lpstr>PowerPoint Presentation</vt:lpstr>
      <vt:lpstr>First:  What happened last Wednesday</vt:lpstr>
      <vt:lpstr>The Brain: a Uuuuuuge directed graph</vt:lpstr>
      <vt:lpstr>Erdo”s – Renyi graphs</vt:lpstr>
      <vt:lpstr>Power law / Internet like graph</vt:lpstr>
      <vt:lpstr>Small world graphs [Kleinberg 2000]</vt:lpstr>
      <vt:lpstr>What is the generative model of the Human Connectome?</vt:lpstr>
      <vt:lpstr>Brain-wide single-cell  tracing reveals the  diversity of axonal  projection patterns  of layer-2/3  V1  neurons,with most cells  projecting to more than  one target area</vt:lpstr>
      <vt:lpstr>So, what kind of graph is the connectome? Three neuron connectivity</vt:lpstr>
      <vt:lpstr>Biases from Random Why? *</vt:lpstr>
      <vt:lpstr>Number of synapses            sparsification?    </vt:lpstr>
      <vt:lpstr>Plasticity: Math models</vt:lpstr>
      <vt:lpstr>Questions?   Thoughts?  Feedback?</vt:lpstr>
      <vt:lpstr>PowerPoint Presentation</vt:lpstr>
      <vt:lpstr>Today: Information, the Brain, and DNNs</vt:lpstr>
      <vt:lpstr>Spike timing-dependent plasticity (STDP)</vt:lpstr>
      <vt:lpstr>Wow!  What does this mean? *</vt:lpstr>
      <vt:lpstr>Plasticity and DNNs</vt:lpstr>
      <vt:lpstr>Bengio et al. 2016 ``Towards biologically plausible deep learning”</vt:lpstr>
      <vt:lpstr>Today</vt:lpstr>
      <vt:lpstr>Information Theory</vt:lpstr>
      <vt:lpstr>Entropy of an event r </vt:lpstr>
      <vt:lpstr>Entropy of a distribution (or of a source)</vt:lpstr>
      <vt:lpstr>Entropy of a binary variable X</vt:lpstr>
      <vt:lpstr>Entropy of an information source</vt:lpstr>
      <vt:lpstr>PowerPoint Presentation</vt:lpstr>
      <vt:lpstr>A parenthesis: Kolmogorov complexity</vt:lpstr>
      <vt:lpstr>History of entropy</vt:lpstr>
      <vt:lpstr>Shannon’s paper (1948)</vt:lpstr>
      <vt:lpstr>Shannon’s first theorem</vt:lpstr>
      <vt:lpstr>Shannon’s first theorem</vt:lpstr>
      <vt:lpstr>Shannon’s first theorem</vt:lpstr>
      <vt:lpstr>Channel with noise</vt:lpstr>
      <vt:lpstr>The capacity of a channel with noise is…</vt:lpstr>
      <vt:lpstr>Equivocation?  Relative and conditional entropy</vt:lpstr>
      <vt:lpstr>Shannon’s second theorem</vt:lpstr>
      <vt:lpstr>Shannon’s second theorem, part (a)</vt:lpstr>
      <vt:lpstr>Shannon’s second theorem, parts (b) and (c)</vt:lpstr>
      <vt:lpstr>OK, back to information and neurons, some basic facts</vt:lpstr>
      <vt:lpstr>OK, back to information and neurons, some basic facts (cont.)</vt:lpstr>
      <vt:lpstr>A connection to Deep Learning [McAllester 2018]</vt:lpstr>
      <vt:lpstr>Finally…</vt:lpstr>
      <vt:lpstr>Information theory and the Brain</vt:lpstr>
      <vt:lpstr>One application:  how flies see</vt:lpstr>
      <vt:lpstr>One application:  how flies see (cont.)</vt:lpstr>
      <vt:lpstr>One application:  how flies see (cont.)</vt:lpstr>
      <vt:lpstr>One application:  how flies see (cont.)</vt:lpstr>
      <vt:lpstr>One application:  how flies see (cont.)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300</cp:revision>
  <dcterms:created xsi:type="dcterms:W3CDTF">2018-09-04T01:29:10Z</dcterms:created>
  <dcterms:modified xsi:type="dcterms:W3CDTF">2018-10-03T20:18:46Z</dcterms:modified>
</cp:coreProperties>
</file>